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0" r:id="rId4"/>
    <p:sldId id="274" r:id="rId5"/>
    <p:sldId id="257" r:id="rId6"/>
    <p:sldId id="267" r:id="rId7"/>
    <p:sldId id="268" r:id="rId8"/>
    <p:sldId id="273" r:id="rId9"/>
    <p:sldId id="266" r:id="rId10"/>
    <p:sldId id="258" r:id="rId11"/>
    <p:sldId id="265" r:id="rId12"/>
    <p:sldId id="275" r:id="rId13"/>
    <p:sldId id="259" r:id="rId14"/>
    <p:sldId id="264" r:id="rId15"/>
    <p:sldId id="263" r:id="rId16"/>
    <p:sldId id="262" r:id="rId17"/>
    <p:sldId id="261" r:id="rId18"/>
    <p:sldId id="260"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01" autoAdjust="0"/>
    <p:restoredTop sz="94660"/>
  </p:normalViewPr>
  <p:slideViewPr>
    <p:cSldViewPr>
      <p:cViewPr varScale="1">
        <p:scale>
          <a:sx n="83" d="100"/>
          <a:sy n="83" d="100"/>
        </p:scale>
        <p:origin x="-192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910B2D-45C4-474B-992B-D967E679576A}"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117210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10B2D-45C4-474B-992B-D967E679576A}"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3564076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10B2D-45C4-474B-992B-D967E679576A}"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95068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910B2D-45C4-474B-992B-D967E679576A}"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1143860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10B2D-45C4-474B-992B-D967E679576A}" type="datetimeFigureOut">
              <a:rPr lang="en-US" smtClean="0"/>
              <a:pPr/>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296000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910B2D-45C4-474B-992B-D967E679576A}"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3517705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910B2D-45C4-474B-992B-D967E679576A}" type="datetimeFigureOut">
              <a:rPr lang="en-US" smtClean="0"/>
              <a:pPr/>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133793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910B2D-45C4-474B-992B-D967E679576A}" type="datetimeFigureOut">
              <a:rPr lang="en-US" smtClean="0"/>
              <a:pPr/>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162301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10B2D-45C4-474B-992B-D967E679576A}" type="datetimeFigureOut">
              <a:rPr lang="en-US" smtClean="0"/>
              <a:pPr/>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211181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10B2D-45C4-474B-992B-D967E679576A}"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347210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10B2D-45C4-474B-992B-D967E679576A}" type="datetimeFigureOut">
              <a:rPr lang="en-US" smtClean="0"/>
              <a:pPr/>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6BF87-9EFD-4CFC-8175-260780D2066C}" type="slidenum">
              <a:rPr lang="en-US" smtClean="0"/>
              <a:pPr/>
              <a:t>‹#›</a:t>
            </a:fld>
            <a:endParaRPr lang="en-US"/>
          </a:p>
        </p:txBody>
      </p:sp>
    </p:spTree>
    <p:extLst>
      <p:ext uri="{BB962C8B-B14F-4D97-AF65-F5344CB8AC3E}">
        <p14:creationId xmlns:p14="http://schemas.microsoft.com/office/powerpoint/2010/main" val="23437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910B2D-45C4-474B-992B-D967E679576A}" type="datetimeFigureOut">
              <a:rPr lang="en-US" smtClean="0"/>
              <a:pPr/>
              <a:t>6/10/2015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6BF87-9EFD-4CFC-8175-260780D2066C}" type="slidenum">
              <a:rPr lang="en-US" smtClean="0"/>
              <a:pPr/>
              <a:t>‹#›</a:t>
            </a:fld>
            <a:endParaRPr lang="en-US"/>
          </a:p>
        </p:txBody>
      </p:sp>
    </p:spTree>
    <p:extLst>
      <p:ext uri="{BB962C8B-B14F-4D97-AF65-F5344CB8AC3E}">
        <p14:creationId xmlns:p14="http://schemas.microsoft.com/office/powerpoint/2010/main" val="3331000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1.png"/><Relationship Id="rId4"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gif"/><Relationship Id="rId5" Type="http://schemas.openxmlformats.org/officeDocument/2006/relationships/image" Target="../media/image9.jpeg"/><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source=images&amp;cd=&amp;cad=rja&amp;uact=8&amp;ved=0CAcQjRw&amp;url=http://imgbuddy.com/water-pipe-clipart.asp&amp;ei=qLdUVaiQL8S_sAWFnIHYDw&amp;bvm=bv.93112503,d.aWw&amp;psig=AFQjCNHezgTuVMHYlwGpcLsCgHo2ztAtAA&amp;ust=143170177677312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4606290" y="2112083"/>
            <a:ext cx="4499609" cy="515252"/>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8" name="Rectangle 37"/>
          <p:cNvSpPr/>
          <p:nvPr/>
        </p:nvSpPr>
        <p:spPr>
          <a:xfrm>
            <a:off x="4606289" y="1490403"/>
            <a:ext cx="4499611" cy="62345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Front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Back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0" y="458986"/>
            <a:ext cx="4533900" cy="400110"/>
          </a:xfrm>
          <a:prstGeom prst="rect">
            <a:avLst/>
          </a:prstGeom>
          <a:solidFill>
            <a:srgbClr val="FFFF99"/>
          </a:solidFill>
        </p:spPr>
        <p:txBody>
          <a:bodyPr wrap="square" rtlCol="0">
            <a:spAutoFit/>
          </a:bodyPr>
          <a:lstStyle/>
          <a:p>
            <a:pPr algn="ctr"/>
            <a:r>
              <a:rPr lang="en-US" sz="1000" b="1" i="1" u="sng" dirty="0" smtClean="0">
                <a:latin typeface="Times New Roman" panose="02020603050405020304" pitchFamily="18" charset="0"/>
                <a:cs typeface="Times New Roman" panose="02020603050405020304" pitchFamily="18" charset="0"/>
              </a:rPr>
              <a:t>(name with color banner for parameter type Chemical (yellow), Biological (green) or physical (blue)</a:t>
            </a:r>
            <a:endParaRPr lang="en-US" sz="1000" b="1" i="1" u="sng" dirty="0">
              <a:latin typeface="Times New Roman" panose="02020603050405020304" pitchFamily="18" charset="0"/>
              <a:cs typeface="Times New Roman" panose="02020603050405020304" pitchFamily="18" charset="0"/>
            </a:endParaRPr>
          </a:p>
        </p:txBody>
      </p:sp>
      <p:cxnSp>
        <p:nvCxnSpPr>
          <p:cNvPr id="15" name="Straight Connector 14"/>
          <p:cNvCxnSpPr/>
          <p:nvPr/>
        </p:nvCxnSpPr>
        <p:spPr>
          <a:xfrm>
            <a:off x="4530090" y="40362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4794" y="87304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0" y="220980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2123000" y="2105025"/>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23" name="Straight Connector 22"/>
          <p:cNvCxnSpPr/>
          <p:nvPr/>
        </p:nvCxnSpPr>
        <p:spPr>
          <a:xfrm>
            <a:off x="163830" y="2133600"/>
            <a:ext cx="42557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690333" y="1128607"/>
            <a:ext cx="4343400" cy="261610"/>
          </a:xfrm>
          <a:prstGeom prst="rect">
            <a:avLst/>
          </a:prstGeom>
          <a:noFill/>
        </p:spPr>
        <p:txBody>
          <a:bodyPr wrap="square" rtlCol="0">
            <a:spAutoFit/>
          </a:bodyPr>
          <a:lstStyle>
            <a:defPPr>
              <a:defRPr lang="en-US"/>
            </a:defPPr>
            <a:lvl1pPr algn="just">
              <a:defRPr sz="1100"/>
            </a:lvl1pPr>
          </a:lstStyle>
          <a:p>
            <a:pPr algn="ctr"/>
            <a:r>
              <a:rPr lang="en-US" i="1" dirty="0" smtClean="0">
                <a:latin typeface="Times New Roman" panose="02020603050405020304" pitchFamily="18" charset="0"/>
                <a:cs typeface="Times New Roman" panose="02020603050405020304" pitchFamily="18" charset="0"/>
              </a:rPr>
              <a:t>Common examples </a:t>
            </a:r>
            <a:endParaRPr lang="en-US" i="1"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4547681" y="90046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4564079" y="1676400"/>
            <a:ext cx="4484370" cy="430887"/>
          </a:xfrm>
          <a:prstGeom prst="rect">
            <a:avLst/>
          </a:prstGeom>
          <a:noFill/>
        </p:spPr>
        <p:txBody>
          <a:bodyPr wrap="square" rtlCol="0">
            <a:spAutoFit/>
          </a:bodyPr>
          <a:lstStyle>
            <a:defPPr>
              <a:defRPr lang="en-US"/>
            </a:defPPr>
            <a:lvl1pPr algn="just">
              <a:defRPr sz="1100"/>
            </a:lvl1pPr>
          </a:lstStyle>
          <a:p>
            <a:pPr algn="ctr"/>
            <a:r>
              <a:rPr lang="en-US" i="1" dirty="0" smtClean="0">
                <a:latin typeface="Times New Roman" panose="02020603050405020304" pitchFamily="18" charset="0"/>
                <a:cs typeface="Times New Roman" panose="02020603050405020304" pitchFamily="18" charset="0"/>
              </a:rPr>
              <a:t>Typical targets for Indiana waters or “ideal /detrimental” assessment of waterbody</a:t>
            </a:r>
            <a:endParaRPr lang="en-US" i="1"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4547681" y="1444837"/>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31" name="TextBox 30"/>
          <p:cNvSpPr txBox="1"/>
          <p:nvPr/>
        </p:nvSpPr>
        <p:spPr>
          <a:xfrm>
            <a:off x="4496562" y="2209800"/>
            <a:ext cx="4587238" cy="430887"/>
          </a:xfrm>
          <a:prstGeom prst="rect">
            <a:avLst/>
          </a:prstGeom>
          <a:noFill/>
        </p:spPr>
        <p:txBody>
          <a:bodyPr wrap="square" rtlCol="0">
            <a:spAutoFit/>
          </a:bodyPr>
          <a:lstStyle>
            <a:defPPr>
              <a:defRPr lang="en-US"/>
            </a:defPPr>
            <a:lvl1pPr algn="just">
              <a:defRPr sz="1100"/>
            </a:lvl1pPr>
          </a:lstStyle>
          <a:p>
            <a:pPr algn="ctr"/>
            <a:r>
              <a:rPr lang="en-US" i="1" dirty="0" smtClean="0">
                <a:latin typeface="Times New Roman" panose="02020603050405020304" pitchFamily="18" charset="0"/>
                <a:cs typeface="Times New Roman" panose="02020603050405020304" pitchFamily="18" charset="0"/>
              </a:rPr>
              <a:t>Indiana or US EPA requirements or guidance limits or “N/A” for not applicable</a:t>
            </a:r>
            <a:endParaRPr lang="en-US" i="1" dirty="0">
              <a:latin typeface="Times New Roman" panose="02020603050405020304" pitchFamily="18" charset="0"/>
              <a:cs typeface="Times New Roman" panose="02020603050405020304" pitchFamily="18" charset="0"/>
            </a:endParaRPr>
          </a:p>
        </p:txBody>
      </p:sp>
      <p:sp>
        <p:nvSpPr>
          <p:cNvPr id="32" name="TextBox 31"/>
          <p:cNvSpPr txBox="1"/>
          <p:nvPr/>
        </p:nvSpPr>
        <p:spPr>
          <a:xfrm>
            <a:off x="4578161" y="20624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36" name="Rectangle 35"/>
          <p:cNvSpPr/>
          <p:nvPr/>
        </p:nvSpPr>
        <p:spPr>
          <a:xfrm>
            <a:off x="5562600" y="2901657"/>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39" name="Rectangle 38"/>
          <p:cNvSpPr/>
          <p:nvPr/>
        </p:nvSpPr>
        <p:spPr>
          <a:xfrm>
            <a:off x="4604383" y="838200"/>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45" name="7-Point Star 44"/>
          <p:cNvSpPr/>
          <p:nvPr/>
        </p:nvSpPr>
        <p:spPr>
          <a:xfrm>
            <a:off x="4690110" y="2743200"/>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50" name="TextBox 49"/>
          <p:cNvSpPr txBox="1"/>
          <p:nvPr/>
        </p:nvSpPr>
        <p:spPr>
          <a:xfrm>
            <a:off x="4838319" y="2872821"/>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51"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57351" y="2761018"/>
            <a:ext cx="555005" cy="556422"/>
          </a:xfrm>
          <a:prstGeom prst="rect">
            <a:avLst/>
          </a:prstGeom>
          <a:noFill/>
        </p:spPr>
      </p:pic>
      <p:sp>
        <p:nvSpPr>
          <p:cNvPr id="52" name="Rectangle 51"/>
          <p:cNvSpPr/>
          <p:nvPr/>
        </p:nvSpPr>
        <p:spPr>
          <a:xfrm>
            <a:off x="4606290" y="900469"/>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9" name="TextBox 78"/>
          <p:cNvSpPr txBox="1"/>
          <p:nvPr/>
        </p:nvSpPr>
        <p:spPr>
          <a:xfrm>
            <a:off x="4552950" y="445532"/>
            <a:ext cx="4591050" cy="400110"/>
          </a:xfrm>
          <a:prstGeom prst="rect">
            <a:avLst/>
          </a:prstGeom>
          <a:solidFill>
            <a:srgbClr val="FFFF99"/>
          </a:solidFill>
        </p:spPr>
        <p:txBody>
          <a:bodyPr wrap="square" rtlCol="0">
            <a:spAutoFit/>
          </a:bodyPr>
          <a:lstStyle/>
          <a:p>
            <a:pPr algn="ctr"/>
            <a:r>
              <a:rPr lang="en-US" sz="1000" b="1" i="1" u="sng" dirty="0" smtClean="0">
                <a:latin typeface="Times New Roman" panose="02020603050405020304" pitchFamily="18" charset="0"/>
                <a:cs typeface="Times New Roman" panose="02020603050405020304" pitchFamily="18" charset="0"/>
              </a:rPr>
              <a:t>(name with color banner for parameter type Chemical (yellow), Biological (green) or physical (blue)</a:t>
            </a:r>
            <a:endParaRPr lang="en-US" sz="1000" b="1" i="1" u="sng" dirty="0">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a:off x="163830" y="445532"/>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rot="20505749">
            <a:off x="2057400" y="4997786"/>
            <a:ext cx="4717310" cy="369332"/>
          </a:xfrm>
          <a:prstGeom prst="rect">
            <a:avLst/>
          </a:prstGeom>
          <a:noFill/>
        </p:spPr>
        <p:txBody>
          <a:bodyPr wrap="square" rtlCol="0">
            <a:spAutoFit/>
          </a:bodyPr>
          <a:lstStyle/>
          <a:p>
            <a:r>
              <a:rPr lang="en-US" i="1" dirty="0" smtClean="0">
                <a:solidFill>
                  <a:srgbClr val="FF0000"/>
                </a:solidFill>
                <a:latin typeface="Times New Roman" panose="02020603050405020304" pitchFamily="18" charset="0"/>
                <a:cs typeface="Times New Roman" panose="02020603050405020304" pitchFamily="18" charset="0"/>
              </a:rPr>
              <a:t>This is the “example / explanation” card</a:t>
            </a:r>
            <a:endParaRPr lang="en-US" i="1" dirty="0">
              <a:solidFill>
                <a:srgbClr val="FF0000"/>
              </a:solidFill>
              <a:latin typeface="Times New Roman" panose="02020603050405020304" pitchFamily="18" charset="0"/>
              <a:cs typeface="Times New Roman" panose="02020603050405020304" pitchFamily="18" charset="0"/>
            </a:endParaRPr>
          </a:p>
        </p:txBody>
      </p:sp>
      <p:sp>
        <p:nvSpPr>
          <p:cNvPr id="81" name="TextBox 80"/>
          <p:cNvSpPr txBox="1"/>
          <p:nvPr/>
        </p:nvSpPr>
        <p:spPr>
          <a:xfrm>
            <a:off x="1828800" y="4114800"/>
            <a:ext cx="1471075" cy="369332"/>
          </a:xfrm>
          <a:prstGeom prst="rect">
            <a:avLst/>
          </a:prstGeom>
          <a:noFill/>
        </p:spPr>
        <p:txBody>
          <a:bodyPr wrap="square" rtlCol="0">
            <a:spAutoFit/>
          </a:bodyPr>
          <a:lstStyle/>
          <a:p>
            <a:r>
              <a:rPr lang="en-US" i="1" dirty="0" smtClean="0">
                <a:solidFill>
                  <a:srgbClr val="FF0000"/>
                </a:solidFill>
                <a:latin typeface="Times New Roman" panose="02020603050405020304" pitchFamily="18" charset="0"/>
                <a:cs typeface="Times New Roman" panose="02020603050405020304" pitchFamily="18" charset="0"/>
              </a:rPr>
              <a:t>Cut lines</a:t>
            </a:r>
            <a:endParaRPr lang="en-US" i="1" dirty="0">
              <a:solidFill>
                <a:srgbClr val="FF0000"/>
              </a:solidFill>
              <a:latin typeface="Times New Roman" panose="02020603050405020304" pitchFamily="18" charset="0"/>
              <a:cs typeface="Times New Roman" panose="02020603050405020304" pitchFamily="18" charset="0"/>
            </a:endParaRPr>
          </a:p>
        </p:txBody>
      </p:sp>
      <p:cxnSp>
        <p:nvCxnSpPr>
          <p:cNvPr id="83" name="Straight Arrow Connector 82"/>
          <p:cNvCxnSpPr/>
          <p:nvPr/>
        </p:nvCxnSpPr>
        <p:spPr>
          <a:xfrm flipV="1">
            <a:off x="2819400" y="3657600"/>
            <a:ext cx="228600" cy="6113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2819400" y="4268904"/>
            <a:ext cx="1784983" cy="303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4495800" y="3276600"/>
            <a:ext cx="1105241" cy="369332"/>
          </a:xfrm>
          <a:prstGeom prst="rect">
            <a:avLst/>
          </a:prstGeom>
          <a:noFill/>
        </p:spPr>
        <p:txBody>
          <a:bodyPr wrap="square" rtlCol="0">
            <a:spAutoFit/>
          </a:bodyPr>
          <a:lstStyle/>
          <a:p>
            <a:pPr algn="ctr"/>
            <a:r>
              <a:rPr lang="en-US" sz="900" i="1" dirty="0" smtClean="0">
                <a:solidFill>
                  <a:srgbClr val="FF0000"/>
                </a:solidFill>
                <a:latin typeface="Times New Roman" panose="02020603050405020304" pitchFamily="18" charset="0"/>
                <a:cs typeface="Times New Roman" panose="02020603050405020304" pitchFamily="18" charset="0"/>
              </a:rPr>
              <a:t>Non-point source symbol</a:t>
            </a:r>
            <a:endParaRPr lang="en-US" sz="900" i="1" dirty="0">
              <a:solidFill>
                <a:srgbClr val="FF0000"/>
              </a:solidFill>
              <a:latin typeface="Times New Roman" panose="02020603050405020304" pitchFamily="18" charset="0"/>
              <a:cs typeface="Times New Roman" panose="02020603050405020304" pitchFamily="18" charset="0"/>
            </a:endParaRPr>
          </a:p>
        </p:txBody>
      </p:sp>
      <p:sp>
        <p:nvSpPr>
          <p:cNvPr id="88" name="TextBox 87"/>
          <p:cNvSpPr txBox="1"/>
          <p:nvPr/>
        </p:nvSpPr>
        <p:spPr>
          <a:xfrm>
            <a:off x="8040662" y="3295114"/>
            <a:ext cx="1105241" cy="230832"/>
          </a:xfrm>
          <a:prstGeom prst="rect">
            <a:avLst/>
          </a:prstGeom>
          <a:noFill/>
        </p:spPr>
        <p:txBody>
          <a:bodyPr wrap="square" rtlCol="0">
            <a:spAutoFit/>
          </a:bodyPr>
          <a:lstStyle/>
          <a:p>
            <a:pPr algn="ctr"/>
            <a:r>
              <a:rPr lang="en-US" sz="900" i="1" dirty="0" smtClean="0">
                <a:solidFill>
                  <a:srgbClr val="FF0000"/>
                </a:solidFill>
                <a:latin typeface="Times New Roman" panose="02020603050405020304" pitchFamily="18" charset="0"/>
                <a:cs typeface="Times New Roman" panose="02020603050405020304" pitchFamily="18" charset="0"/>
              </a:rPr>
              <a:t>point source symbol</a:t>
            </a:r>
            <a:endParaRPr lang="en-US" sz="900" i="1" dirty="0">
              <a:solidFill>
                <a:srgbClr val="FF0000"/>
              </a:solidFill>
              <a:latin typeface="Times New Roman" panose="02020603050405020304" pitchFamily="18" charset="0"/>
              <a:cs typeface="Times New Roman" panose="02020603050405020304" pitchFamily="18" charset="0"/>
            </a:endParaRPr>
          </a:p>
        </p:txBody>
      </p:sp>
      <p:sp>
        <p:nvSpPr>
          <p:cNvPr id="89" name="TextBox 88"/>
          <p:cNvSpPr txBox="1"/>
          <p:nvPr/>
        </p:nvSpPr>
        <p:spPr>
          <a:xfrm>
            <a:off x="2183130" y="2405390"/>
            <a:ext cx="2388870" cy="261610"/>
          </a:xfrm>
          <a:prstGeom prst="rect">
            <a:avLst/>
          </a:prstGeom>
          <a:noFill/>
        </p:spPr>
        <p:txBody>
          <a:bodyPr wrap="square" rtlCol="0">
            <a:spAutoFit/>
          </a:bodyPr>
          <a:lstStyle>
            <a:defPPr>
              <a:defRPr lang="en-US"/>
            </a:defPPr>
            <a:lvl1pPr algn="just">
              <a:defRPr sz="1100"/>
            </a:lvl1pPr>
          </a:lstStyle>
          <a:p>
            <a:pPr algn="ctr"/>
            <a:r>
              <a:rPr lang="en-US" i="1" dirty="0" smtClean="0">
                <a:latin typeface="Times New Roman" panose="02020603050405020304" pitchFamily="18" charset="0"/>
                <a:cs typeface="Times New Roman" panose="02020603050405020304" pitchFamily="18" charset="0"/>
              </a:rPr>
              <a:t>(A list of common sources or causes)</a:t>
            </a:r>
            <a:endParaRPr lang="en-US" i="1"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171450" y="2470770"/>
            <a:ext cx="1962150" cy="430887"/>
          </a:xfrm>
          <a:prstGeom prst="rect">
            <a:avLst/>
          </a:prstGeom>
          <a:noFill/>
        </p:spPr>
        <p:txBody>
          <a:bodyPr wrap="square" rtlCol="0">
            <a:spAutoFit/>
          </a:bodyPr>
          <a:lstStyle>
            <a:defPPr>
              <a:defRPr lang="en-US"/>
            </a:defPPr>
            <a:lvl1pPr algn="just">
              <a:defRPr sz="1100"/>
            </a:lvl1pPr>
          </a:lstStyle>
          <a:p>
            <a:pPr algn="ctr"/>
            <a:r>
              <a:rPr lang="en-US" i="1" dirty="0" smtClean="0">
                <a:latin typeface="Times New Roman" panose="02020603050405020304" pitchFamily="18" charset="0"/>
                <a:cs typeface="Times New Roman" panose="02020603050405020304" pitchFamily="18" charset="0"/>
              </a:rPr>
              <a:t>(A brief description of its affects on water quality)</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23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27245" y="2145075"/>
            <a:ext cx="4499609" cy="46841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38554"/>
          </a:xfrm>
          <a:prstGeom prst="rect">
            <a:avLst/>
          </a:prstGeom>
          <a:noFill/>
        </p:spPr>
        <p:txBody>
          <a:bodyPr wrap="square" rtlCol="0">
            <a:spAutoFit/>
          </a:bodyPr>
          <a:lstStyle/>
          <a:p>
            <a:r>
              <a:rPr lang="en-US" sz="1600" i="1" dirty="0" smtClean="0">
                <a:latin typeface="Times New Roman" panose="02020603050405020304" pitchFamily="18" charset="0"/>
                <a:cs typeface="Times New Roman" panose="02020603050405020304" pitchFamily="18" charset="0"/>
              </a:rPr>
              <a:t>Front of Card</a:t>
            </a:r>
            <a:endParaRPr lang="en-US" sz="1600"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38554"/>
          </a:xfrm>
          <a:prstGeom prst="rect">
            <a:avLst/>
          </a:prstGeom>
          <a:noFill/>
        </p:spPr>
        <p:txBody>
          <a:bodyPr wrap="square" rtlCol="0">
            <a:spAutoFit/>
          </a:bodyPr>
          <a:lstStyle/>
          <a:p>
            <a:r>
              <a:rPr lang="en-US" sz="1600" i="1" dirty="0" smtClean="0">
                <a:latin typeface="Times New Roman" panose="02020603050405020304" pitchFamily="18" charset="0"/>
                <a:cs typeface="Times New Roman" panose="02020603050405020304" pitchFamily="18" charset="0"/>
              </a:rPr>
              <a:t>Back of Card</a:t>
            </a:r>
            <a:endParaRPr lang="en-US" sz="1600"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27244" y="1485111"/>
            <a:ext cx="4499611" cy="65996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54" name="TextBox 53"/>
          <p:cNvSpPr txBox="1"/>
          <p:nvPr/>
        </p:nvSpPr>
        <p:spPr>
          <a:xfrm>
            <a:off x="0" y="459031"/>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Blue Green Algae</a:t>
            </a:r>
          </a:p>
        </p:txBody>
      </p:sp>
      <p:sp>
        <p:nvSpPr>
          <p:cNvPr id="55" name="TextBox 54"/>
          <p:cNvSpPr txBox="1"/>
          <p:nvPr/>
        </p:nvSpPr>
        <p:spPr>
          <a:xfrm>
            <a:off x="59055" y="1054224"/>
            <a:ext cx="4469130" cy="600164"/>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A group of photosynthetic bacteria found in a wide range of water bodies.  Periods of significant growth occur during the warm season (between May and October in Indiana). </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40004" y="2428875"/>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This algae can produce toxins which can cause skin irritation, sickness and death to livestock and dogs. The algae can create taste and odor problems and fish kills as the decaying algae consumes oxygen.</a:t>
            </a:r>
            <a:endParaRPr lang="en-US"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20955"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0507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617720" y="1068021"/>
            <a:ext cx="448818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grass clippings, leaves, lawn fertilizers, sediment runoff, failing septic systems, agricultural nutrient application, WWTPs</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68636" y="877909"/>
            <a:ext cx="4586794" cy="287771"/>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4635855" y="1676400"/>
            <a:ext cx="448437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Health Advisory if algal cell counts &gt; 100,000 cells/mL, </a:t>
            </a:r>
            <a:r>
              <a:rPr lang="en-US" dirty="0" err="1" smtClean="0">
                <a:latin typeface="Times New Roman" panose="02020603050405020304" pitchFamily="18" charset="0"/>
                <a:cs typeface="Times New Roman" panose="02020603050405020304" pitchFamily="18" charset="0"/>
              </a:rPr>
              <a:t>microcystin</a:t>
            </a:r>
            <a:r>
              <a:rPr lang="en-US" dirty="0" smtClean="0">
                <a:latin typeface="Times New Roman" panose="02020603050405020304" pitchFamily="18" charset="0"/>
                <a:cs typeface="Times New Roman" panose="02020603050405020304" pitchFamily="18" charset="0"/>
              </a:rPr>
              <a:t> toxin level &gt; 6 ppb, </a:t>
            </a:r>
            <a:r>
              <a:rPr lang="en-US" dirty="0" err="1" smtClean="0">
                <a:latin typeface="Times New Roman" panose="02020603050405020304" pitchFamily="18" charset="0"/>
                <a:cs typeface="Times New Roman" panose="02020603050405020304" pitchFamily="18" charset="0"/>
              </a:rPr>
              <a:t>cylindrospermopsin</a:t>
            </a:r>
            <a:r>
              <a:rPr lang="en-US" dirty="0" smtClean="0">
                <a:latin typeface="Times New Roman" panose="02020603050405020304" pitchFamily="18" charset="0"/>
                <a:cs typeface="Times New Roman" panose="02020603050405020304" pitchFamily="18" charset="0"/>
              </a:rPr>
              <a:t> toxin &gt; 5ppb or </a:t>
            </a:r>
            <a:r>
              <a:rPr lang="en-US" dirty="0" err="1" smtClean="0">
                <a:latin typeface="Times New Roman" panose="02020603050405020304" pitchFamily="18" charset="0"/>
                <a:cs typeface="Times New Roman" panose="02020603050405020304" pitchFamily="18" charset="0"/>
              </a:rPr>
              <a:t>anatoxin</a:t>
            </a:r>
            <a:r>
              <a:rPr lang="en-US" dirty="0" smtClean="0">
                <a:latin typeface="Times New Roman" panose="02020603050405020304" pitchFamily="18" charset="0"/>
                <a:cs typeface="Times New Roman" panose="02020603050405020304" pitchFamily="18" charset="0"/>
              </a:rPr>
              <a:t>-a toxin &gt; 80 ppb</a:t>
            </a:r>
            <a:endParaRPr lang="en-US"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83266" y="147253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4632960" y="2338715"/>
            <a:ext cx="451104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Swimming beaches will close if </a:t>
            </a:r>
            <a:r>
              <a:rPr lang="en-US" dirty="0" err="1" smtClean="0">
                <a:latin typeface="Times New Roman" panose="02020603050405020304" pitchFamily="18" charset="0"/>
                <a:cs typeface="Times New Roman" panose="02020603050405020304" pitchFamily="18" charset="0"/>
              </a:rPr>
              <a:t>microcystin</a:t>
            </a:r>
            <a:r>
              <a:rPr lang="en-US" dirty="0" smtClean="0">
                <a:latin typeface="Times New Roman" panose="02020603050405020304" pitchFamily="18" charset="0"/>
                <a:cs typeface="Times New Roman" panose="02020603050405020304" pitchFamily="18" charset="0"/>
              </a:rPr>
              <a:t> toxin reaches 20 ppb</a:t>
            </a:r>
            <a:endParaRPr lang="en-US"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99116" y="214257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25338"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826984"/>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2956605"/>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844802"/>
            <a:ext cx="555005" cy="556422"/>
          </a:xfrm>
          <a:prstGeom prst="rect">
            <a:avLst/>
          </a:prstGeom>
          <a:noFill/>
        </p:spPr>
      </p:pic>
      <p:sp>
        <p:nvSpPr>
          <p:cNvPr id="76" name="Rectangle 75"/>
          <p:cNvSpPr/>
          <p:nvPr/>
        </p:nvSpPr>
        <p:spPr>
          <a:xfrm>
            <a:off x="4627245" y="900514"/>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59" y="2476682"/>
            <a:ext cx="2203639" cy="600164"/>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Warm temperatures combined with elevated levels of nutrients in the water. </a:t>
            </a:r>
          </a:p>
        </p:txBody>
      </p:sp>
      <p:sp>
        <p:nvSpPr>
          <p:cNvPr id="63" name="TextBox 62"/>
          <p:cNvSpPr txBox="1"/>
          <p:nvPr/>
        </p:nvSpPr>
        <p:spPr>
          <a:xfrm>
            <a:off x="4560570" y="458801"/>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Blue Green Algae</a:t>
            </a:r>
          </a:p>
        </p:txBody>
      </p:sp>
      <p:sp>
        <p:nvSpPr>
          <p:cNvPr id="52" name="Rectangle 51"/>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32" name="TextBox 31"/>
          <p:cNvSpPr txBox="1"/>
          <p:nvPr/>
        </p:nvSpPr>
        <p:spPr>
          <a:xfrm>
            <a:off x="4095750" y="4583668"/>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2514600" y="4786477"/>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5728789" y="4971143"/>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9466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4612731" y="5440913"/>
            <a:ext cx="4499609" cy="600145"/>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Score </a:t>
            </a:r>
            <a:r>
              <a:rPr lang="en-US" sz="1100" dirty="0">
                <a:solidFill>
                  <a:schemeClr val="tx1"/>
                </a:solidFill>
                <a:latin typeface="Times New Roman" panose="02020603050405020304" pitchFamily="18" charset="0"/>
                <a:cs typeface="Times New Roman" panose="02020603050405020304" pitchFamily="18" charset="0"/>
              </a:rPr>
              <a:t>ranges from </a:t>
            </a:r>
            <a:r>
              <a:rPr lang="en-US" sz="1100" dirty="0" smtClean="0">
                <a:solidFill>
                  <a:schemeClr val="tx1"/>
                </a:solidFill>
                <a:latin typeface="Times New Roman" panose="02020603050405020304" pitchFamily="18" charset="0"/>
                <a:cs typeface="Times New Roman" panose="02020603050405020304" pitchFamily="18" charset="0"/>
              </a:rPr>
              <a:t>0 - 75 </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5958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4612730" y="4697729"/>
            <a:ext cx="4499611" cy="75438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0 - 15 </a:t>
            </a:r>
            <a:r>
              <a:rPr lang="en-US" sz="1100" dirty="0">
                <a:solidFill>
                  <a:schemeClr val="tx1"/>
                </a:solidFill>
                <a:latin typeface="Times New Roman" panose="02020603050405020304" pitchFamily="18" charset="0"/>
                <a:cs typeface="Times New Roman" panose="02020603050405020304" pitchFamily="18" charset="0"/>
              </a:rPr>
              <a:t>is Oligotrophic (highest quality</a:t>
            </a:r>
            <a:r>
              <a:rPr lang="en-US" sz="1100" dirty="0" smtClean="0">
                <a:solidFill>
                  <a:schemeClr val="tx1"/>
                </a:solidFill>
                <a:latin typeface="Times New Roman" panose="02020603050405020304" pitchFamily="18" charset="0"/>
                <a:cs typeface="Times New Roman" panose="02020603050405020304" pitchFamily="18" charset="0"/>
              </a:rPr>
              <a:t>); 16 - 31 </a:t>
            </a:r>
            <a:r>
              <a:rPr lang="en-US" sz="1100" dirty="0">
                <a:solidFill>
                  <a:schemeClr val="tx1"/>
                </a:solidFill>
                <a:latin typeface="Times New Roman" panose="02020603050405020304" pitchFamily="18" charset="0"/>
                <a:cs typeface="Times New Roman" panose="02020603050405020304" pitchFamily="18" charset="0"/>
              </a:rPr>
              <a:t>is Mesotrophic (intermediate</a:t>
            </a:r>
            <a:r>
              <a:rPr lang="en-US" sz="1100" dirty="0" smtClean="0">
                <a:solidFill>
                  <a:schemeClr val="tx1"/>
                </a:solidFill>
                <a:latin typeface="Times New Roman" panose="02020603050405020304" pitchFamily="18" charset="0"/>
                <a:cs typeface="Times New Roman" panose="02020603050405020304" pitchFamily="18" charset="0"/>
              </a:rPr>
              <a:t>);    32 – 46 Eutrophic </a:t>
            </a:r>
            <a:r>
              <a:rPr lang="en-US" sz="1100" dirty="0">
                <a:solidFill>
                  <a:schemeClr val="tx1"/>
                </a:solidFill>
                <a:latin typeface="Times New Roman" panose="02020603050405020304" pitchFamily="18" charset="0"/>
                <a:cs typeface="Times New Roman" panose="02020603050405020304" pitchFamily="18" charset="0"/>
              </a:rPr>
              <a:t>(low quality</a:t>
            </a:r>
            <a:r>
              <a:rPr lang="en-US" sz="1100" dirty="0" smtClean="0">
                <a:solidFill>
                  <a:schemeClr val="tx1"/>
                </a:solidFill>
                <a:latin typeface="Times New Roman" panose="02020603050405020304" pitchFamily="18" charset="0"/>
                <a:cs typeface="Times New Roman" panose="02020603050405020304" pitchFamily="18" charset="0"/>
              </a:rPr>
              <a:t>); &gt; 47 </a:t>
            </a:r>
            <a:r>
              <a:rPr lang="en-US" sz="1100" dirty="0">
                <a:solidFill>
                  <a:schemeClr val="tx1"/>
                </a:solidFill>
                <a:latin typeface="Times New Roman" panose="02020603050405020304" pitchFamily="18" charset="0"/>
                <a:cs typeface="Times New Roman" panose="02020603050405020304" pitchFamily="18" charset="0"/>
              </a:rPr>
              <a:t>Hypereutrophic (lowest quality) </a:t>
            </a:r>
          </a:p>
        </p:txBody>
      </p:sp>
      <p:sp>
        <p:nvSpPr>
          <p:cNvPr id="63" name="TextBox 62"/>
          <p:cNvSpPr txBox="1"/>
          <p:nvPr/>
        </p:nvSpPr>
        <p:spPr>
          <a:xfrm>
            <a:off x="59055" y="4347514"/>
            <a:ext cx="4469130" cy="769441"/>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A standardized multi-metric index using physical, chemical and biological data from a </a:t>
            </a:r>
            <a:r>
              <a:rPr lang="en-US" sz="1100" dirty="0" smtClean="0">
                <a:latin typeface="Times New Roman" panose="02020603050405020304" pitchFamily="18" charset="0"/>
                <a:cs typeface="Times New Roman" panose="02020603050405020304" pitchFamily="18" charset="0"/>
              </a:rPr>
              <a:t>lake. The </a:t>
            </a:r>
            <a:r>
              <a:rPr lang="en-US" sz="1100" dirty="0">
                <a:latin typeface="Times New Roman" panose="02020603050405020304" pitchFamily="18" charset="0"/>
                <a:cs typeface="Times New Roman" panose="02020603050405020304" pitchFamily="18" charset="0"/>
              </a:rPr>
              <a:t>index is used to classify lakes based on </a:t>
            </a:r>
            <a:r>
              <a:rPr lang="en-US" sz="1100" dirty="0" smtClean="0">
                <a:latin typeface="Times New Roman" panose="02020603050405020304" pitchFamily="18" charset="0"/>
                <a:cs typeface="Times New Roman" panose="02020603050405020304" pitchFamily="18" charset="0"/>
              </a:rPr>
              <a:t>eutrophication </a:t>
            </a:r>
            <a:r>
              <a:rPr lang="en-US" sz="1100" dirty="0">
                <a:latin typeface="Times New Roman" panose="02020603050405020304" pitchFamily="18" charset="0"/>
                <a:cs typeface="Times New Roman" panose="02020603050405020304" pitchFamily="18" charset="0"/>
              </a:rPr>
              <a:t>using nutrient levels, DO levels, water clarity, and plankton cell counts. </a:t>
            </a:r>
          </a:p>
          <a:p>
            <a:pPr algn="just"/>
            <a:endParaRPr lang="en-US" sz="1100"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59054" y="5604157"/>
            <a:ext cx="2203639" cy="938719"/>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Eutrophication of </a:t>
            </a:r>
            <a:r>
              <a:rPr lang="en-US" dirty="0" smtClean="0">
                <a:latin typeface="Times New Roman" panose="02020603050405020304" pitchFamily="18" charset="0"/>
                <a:cs typeface="Times New Roman" panose="02020603050405020304" pitchFamily="18" charset="0"/>
              </a:rPr>
              <a:t>lakes </a:t>
            </a:r>
            <a:r>
              <a:rPr lang="en-US" dirty="0">
                <a:latin typeface="Times New Roman" panose="02020603050405020304" pitchFamily="18" charset="0"/>
                <a:cs typeface="Times New Roman" panose="02020603050405020304" pitchFamily="18" charset="0"/>
              </a:rPr>
              <a:t>impact the fish by creating low DO zones, create problems for drinking water facilities, cause odor problems and </a:t>
            </a:r>
            <a:r>
              <a:rPr lang="en-US" dirty="0" smtClean="0">
                <a:latin typeface="Times New Roman" panose="02020603050405020304" pitchFamily="18" charset="0"/>
                <a:cs typeface="Times New Roman" panose="02020603050405020304" pitchFamily="18" charset="0"/>
              </a:rPr>
              <a:t>decreases </a:t>
            </a:r>
            <a:r>
              <a:rPr lang="en-US" dirty="0">
                <a:latin typeface="Times New Roman" panose="02020603050405020304" pitchFamily="18" charset="0"/>
                <a:cs typeface="Times New Roman" panose="02020603050405020304" pitchFamily="18" charset="0"/>
              </a:rPr>
              <a:t>recreational value. </a:t>
            </a:r>
          </a:p>
        </p:txBody>
      </p:sp>
      <p:sp>
        <p:nvSpPr>
          <p:cNvPr id="66" name="TextBox 65"/>
          <p:cNvSpPr txBox="1"/>
          <p:nvPr/>
        </p:nvSpPr>
        <p:spPr>
          <a:xfrm>
            <a:off x="6161" y="4127487"/>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68" name="TextBox 67"/>
          <p:cNvSpPr txBox="1"/>
          <p:nvPr/>
        </p:nvSpPr>
        <p:spPr>
          <a:xfrm>
            <a:off x="76200" y="5388001"/>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69" name="TextBox 68"/>
          <p:cNvSpPr txBox="1"/>
          <p:nvPr/>
        </p:nvSpPr>
        <p:spPr>
          <a:xfrm>
            <a:off x="2143955" y="5359471"/>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70" name="Straight Connector 69"/>
          <p:cNvCxnSpPr/>
          <p:nvPr/>
        </p:nvCxnSpPr>
        <p:spPr>
          <a:xfrm>
            <a:off x="184785" y="5388046"/>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4493895" y="4343400"/>
            <a:ext cx="4777740" cy="323732"/>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N/A (This multifaceted indexing system used by the IN Clean Lakes Program.)</a:t>
            </a:r>
            <a:endParaRPr lang="en-US"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554122" y="415491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54122" y="464820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4" name="TextBox 93"/>
          <p:cNvSpPr txBox="1"/>
          <p:nvPr/>
        </p:nvSpPr>
        <p:spPr>
          <a:xfrm>
            <a:off x="4584602" y="543119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5" name="Rectangle 94"/>
          <p:cNvSpPr/>
          <p:nvPr/>
        </p:nvSpPr>
        <p:spPr>
          <a:xfrm>
            <a:off x="4610824" y="4092646"/>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1" name="Rectangle 100"/>
          <p:cNvSpPr/>
          <p:nvPr/>
        </p:nvSpPr>
        <p:spPr>
          <a:xfrm>
            <a:off x="4612731" y="4154915"/>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104" name="Straight Connector 103"/>
          <p:cNvCxnSpPr/>
          <p:nvPr/>
        </p:nvCxnSpPr>
        <p:spPr>
          <a:xfrm>
            <a:off x="2286000" y="5464201"/>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2325559" y="560916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This index requires few resources and little training. Understanding lake classification can help guide approaches to lake management</a:t>
            </a:r>
            <a:r>
              <a:rPr lang="en-US" dirty="0" smtClean="0">
                <a:latin typeface="Times New Roman" panose="02020603050405020304" pitchFamily="18" charset="0"/>
                <a:cs typeface="Times New Roman" panose="02020603050405020304" pitchFamily="18" charset="0"/>
              </a:rPr>
              <a:t>. Trophic state data can be useful when repeated from year to year.</a:t>
            </a:r>
            <a:endParaRPr lang="en-US" dirty="0">
              <a:latin typeface="Times New Roman" panose="02020603050405020304" pitchFamily="18" charset="0"/>
              <a:cs typeface="Times New Roman" panose="02020603050405020304" pitchFamily="18" charset="0"/>
            </a:endParaRPr>
          </a:p>
        </p:txBody>
      </p:sp>
      <p:sp>
        <p:nvSpPr>
          <p:cNvPr id="106" name="TextBox 105"/>
          <p:cNvSpPr txBox="1"/>
          <p:nvPr/>
        </p:nvSpPr>
        <p:spPr>
          <a:xfrm>
            <a:off x="8556" y="3706271"/>
            <a:ext cx="4533900" cy="372409"/>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Indiana Trophic State Index</a:t>
            </a:r>
          </a:p>
        </p:txBody>
      </p:sp>
      <p:sp>
        <p:nvSpPr>
          <p:cNvPr id="107" name="TextBox 106"/>
          <p:cNvSpPr txBox="1"/>
          <p:nvPr/>
        </p:nvSpPr>
        <p:spPr>
          <a:xfrm>
            <a:off x="4572000" y="3705001"/>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Indiana Trophic State Index</a:t>
            </a:r>
          </a:p>
        </p:txBody>
      </p:sp>
      <p:sp>
        <p:nvSpPr>
          <p:cNvPr id="108" name="Rectangle 107"/>
          <p:cNvSpPr/>
          <p:nvPr/>
        </p:nvSpPr>
        <p:spPr>
          <a:xfrm>
            <a:off x="5562600" y="6211006"/>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31" name="TextBox 30"/>
          <p:cNvSpPr txBox="1">
            <a:spLocks noChangeAspect="1"/>
          </p:cNvSpPr>
          <p:nvPr/>
        </p:nvSpPr>
        <p:spPr>
          <a:xfrm>
            <a:off x="186614" y="481198"/>
            <a:ext cx="4082415" cy="2616101"/>
          </a:xfrm>
          <a:prstGeom prst="rect">
            <a:avLst/>
          </a:prstGeom>
          <a:solidFill>
            <a:srgbClr val="00B0F0">
              <a:alpha val="50000"/>
            </a:srgbClr>
          </a:solidFill>
          <a:ln w="60325"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Physical Parameters</a:t>
            </a:r>
          </a:p>
          <a:p>
            <a:endParaRPr lang="en-US" dirty="0" smtClean="0"/>
          </a:p>
          <a:p>
            <a:pPr algn="just"/>
            <a:r>
              <a:rPr lang="en-US" sz="1200" b="0" u="none" dirty="0" smtClean="0"/>
              <a:t>Physical characteristics of waterbodies are determined by senses of touch, sight, smell and taste. The information collected is used to understand some of the properties, functions, and landscape influences of the waterbody. There are numerous physical measurements that can be measured, however the following 12 parameters are common measurements that indicate physical stream characteristics and/or water quality conditions. </a:t>
            </a:r>
          </a:p>
          <a:p>
            <a:pPr algn="just"/>
            <a:endParaRPr lang="en-US" sz="1200" b="0" u="none" dirty="0"/>
          </a:p>
          <a:p>
            <a:pPr algn="just"/>
            <a:r>
              <a:rPr lang="en-US" sz="1200" b="0" u="none" dirty="0" smtClean="0"/>
              <a:t>As with all other parameters it is important to collect numerous measurements and track the results over time. </a:t>
            </a:r>
          </a:p>
        </p:txBody>
      </p:sp>
      <p:sp>
        <p:nvSpPr>
          <p:cNvPr id="32" name="TextBox 31"/>
          <p:cNvSpPr txBox="1"/>
          <p:nvPr/>
        </p:nvSpPr>
        <p:spPr>
          <a:xfrm>
            <a:off x="4800600" y="581323"/>
            <a:ext cx="4114800" cy="2923877"/>
          </a:xfrm>
          <a:prstGeom prst="rect">
            <a:avLst/>
          </a:prstGeom>
          <a:solidFill>
            <a:srgbClr val="00B0F0">
              <a:alpha val="50000"/>
            </a:srgbClr>
          </a:solidFill>
          <a:ln w="57150"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Physical Parameters</a:t>
            </a:r>
            <a:endParaRPr lang="en-US" sz="1200" dirty="0" smtClean="0"/>
          </a:p>
          <a:p>
            <a:pPr algn="l"/>
            <a:r>
              <a:rPr lang="en-US" sz="1200" dirty="0" smtClean="0"/>
              <a:t>There is a Quick Card for each of the following physical parameters:</a:t>
            </a:r>
          </a:p>
          <a:p>
            <a:pPr marL="228600" indent="-228600" algn="l">
              <a:buFont typeface="+mj-lt"/>
              <a:buAutoNum type="arabicPeriod"/>
            </a:pPr>
            <a:r>
              <a:rPr lang="en-US" sz="1200" b="0" u="none" dirty="0" smtClean="0"/>
              <a:t>Carlson’s Trophic State Index (CTSI)</a:t>
            </a:r>
          </a:p>
          <a:p>
            <a:pPr marL="228600" indent="-228600" algn="l">
              <a:buFont typeface="+mj-lt"/>
              <a:buAutoNum type="arabicPeriod"/>
            </a:pPr>
            <a:r>
              <a:rPr lang="en-US" sz="1200" b="0" u="none" dirty="0" smtClean="0"/>
              <a:t>Citizens Qualitative Habitat Evaluation Index (CQHEI)</a:t>
            </a:r>
          </a:p>
          <a:p>
            <a:pPr marL="228600" indent="-228600" algn="l">
              <a:buFont typeface="+mj-lt"/>
              <a:buAutoNum type="arabicPeriod"/>
            </a:pPr>
            <a:r>
              <a:rPr lang="en-US" sz="1200" b="0" u="none" dirty="0" smtClean="0"/>
              <a:t>Dissolved Oxygen (DO)</a:t>
            </a:r>
          </a:p>
          <a:p>
            <a:pPr marL="228600" indent="-228600" algn="l">
              <a:buFont typeface="+mj-lt"/>
              <a:buAutoNum type="arabicPeriod"/>
            </a:pPr>
            <a:r>
              <a:rPr lang="en-US" sz="1200" b="0" u="none" dirty="0" smtClean="0"/>
              <a:t>Electrical Conductivity (EC)</a:t>
            </a:r>
          </a:p>
          <a:p>
            <a:pPr marL="228600" indent="-228600" algn="l">
              <a:buFont typeface="+mj-lt"/>
              <a:buAutoNum type="arabicPeriod"/>
            </a:pPr>
            <a:r>
              <a:rPr lang="en-US" sz="1200" b="0" u="none" dirty="0" smtClean="0"/>
              <a:t>Indian Trophic State Index</a:t>
            </a:r>
          </a:p>
          <a:p>
            <a:pPr marL="228600" indent="-228600" algn="l">
              <a:buFont typeface="+mj-lt"/>
              <a:buAutoNum type="arabicPeriod"/>
            </a:pPr>
            <a:r>
              <a:rPr lang="en-US" sz="1200" b="0" u="none" dirty="0" smtClean="0"/>
              <a:t>pH</a:t>
            </a:r>
          </a:p>
          <a:p>
            <a:pPr marL="228600" indent="-228600" algn="l">
              <a:buFont typeface="+mj-lt"/>
              <a:buAutoNum type="arabicPeriod"/>
            </a:pPr>
            <a:r>
              <a:rPr lang="en-US" sz="1200" b="0" u="none" dirty="0" smtClean="0"/>
              <a:t>Qualitative Habitat Evaluation Index (QHEI)</a:t>
            </a:r>
          </a:p>
          <a:p>
            <a:pPr marL="228600" indent="-228600" algn="l">
              <a:buFont typeface="+mj-lt"/>
              <a:buAutoNum type="arabicPeriod"/>
            </a:pPr>
            <a:r>
              <a:rPr lang="en-US" sz="1200" b="0" u="none" dirty="0" smtClean="0"/>
              <a:t>Richards-Baker Flashiness Index</a:t>
            </a:r>
          </a:p>
          <a:p>
            <a:pPr marL="228600" indent="-228600" algn="l">
              <a:buFont typeface="+mj-lt"/>
              <a:buAutoNum type="arabicPeriod"/>
            </a:pPr>
            <a:r>
              <a:rPr lang="en-US" sz="1200" b="0" u="none" dirty="0" err="1" smtClean="0"/>
              <a:t>Rosgen</a:t>
            </a:r>
            <a:r>
              <a:rPr lang="en-US" sz="1200" b="0" u="none" dirty="0" smtClean="0"/>
              <a:t> Stream Classification System</a:t>
            </a:r>
          </a:p>
          <a:p>
            <a:pPr marL="228600" indent="-228600" algn="l">
              <a:buFont typeface="+mj-lt"/>
              <a:buAutoNum type="arabicPeriod"/>
            </a:pPr>
            <a:r>
              <a:rPr lang="en-US" sz="1200" b="0" u="none" dirty="0" smtClean="0"/>
              <a:t>Suspended Sediment Concentration (SSC)</a:t>
            </a:r>
          </a:p>
          <a:p>
            <a:pPr marL="228600" indent="-228600" algn="l">
              <a:buFont typeface="+mj-lt"/>
              <a:buAutoNum type="arabicPeriod"/>
            </a:pPr>
            <a:r>
              <a:rPr lang="en-US" sz="1200" b="0" u="none" dirty="0" smtClean="0"/>
              <a:t>Temperature</a:t>
            </a:r>
          </a:p>
          <a:p>
            <a:pPr marL="228600" indent="-228600" algn="l">
              <a:buFont typeface="+mj-lt"/>
              <a:buAutoNum type="arabicPeriod"/>
            </a:pPr>
            <a:r>
              <a:rPr lang="en-US" sz="1200" b="0" u="none" dirty="0" smtClean="0"/>
              <a:t>Total Dissolved Solids (TDS)</a:t>
            </a:r>
            <a:endParaRPr lang="en-US" sz="1200" b="0" u="none" dirty="0"/>
          </a:p>
        </p:txBody>
      </p:sp>
      <p:pic>
        <p:nvPicPr>
          <p:cNvPr id="33" name="Picture 2" descr="C:\Users\RACHEL\AppData\Local\Microsoft\Windows\INetCache\IE\660N9JQI\ncomms6147-f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6073" y="3140420"/>
            <a:ext cx="609600" cy="453234"/>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C:\Users\RACHEL\AppData\Local\Microsoft\Windows\INetCache\IE\P0RDEZ3C\thermometre-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7721" y="1905000"/>
            <a:ext cx="572879" cy="1178321"/>
          </a:xfrm>
          <a:prstGeom prst="rect">
            <a:avLst/>
          </a:prstGeom>
          <a:noFill/>
          <a:ln w="19050">
            <a:solidFill>
              <a:schemeClr val="tx2"/>
            </a:solidFill>
          </a:ln>
          <a:extLst>
            <a:ext uri="{909E8E84-426E-40DD-AFC4-6F175D3DCCD1}">
              <a14:hiddenFill xmlns:a14="http://schemas.microsoft.com/office/drawing/2010/main">
                <a:solidFill>
                  <a:srgbClr val="FFFFFF"/>
                </a:solidFill>
              </a14:hiddenFill>
            </a:ext>
          </a:extLst>
        </p:spPr>
      </p:pic>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3172543"/>
            <a:ext cx="679120" cy="450979"/>
          </a:xfrm>
          <a:prstGeom prst="rect">
            <a:avLst/>
          </a:prstGeom>
        </p:spPr>
      </p:pic>
    </p:spTree>
    <p:extLst>
      <p:ext uri="{BB962C8B-B14F-4D97-AF65-F5344CB8AC3E}">
        <p14:creationId xmlns:p14="http://schemas.microsoft.com/office/powerpoint/2010/main" val="4072996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4621084" y="5377934"/>
            <a:ext cx="4499609" cy="46841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21083" y="4692134"/>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74963"/>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Carlson’s Trophic State Index (CTSI)</a:t>
            </a:r>
          </a:p>
        </p:txBody>
      </p:sp>
      <p:sp>
        <p:nvSpPr>
          <p:cNvPr id="82" name="TextBox 81"/>
          <p:cNvSpPr txBox="1"/>
          <p:nvPr/>
        </p:nvSpPr>
        <p:spPr>
          <a:xfrm>
            <a:off x="36195" y="4231553"/>
            <a:ext cx="4469130" cy="1107996"/>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The Carlson TSI is a measure of the trophic status of a body of water using several measures of water quality including: transparency or turbidity (using a </a:t>
            </a:r>
            <a:r>
              <a:rPr lang="en-US" sz="1100" dirty="0" err="1">
                <a:latin typeface="Times New Roman" panose="02020603050405020304" pitchFamily="18" charset="0"/>
                <a:cs typeface="Times New Roman" panose="02020603050405020304" pitchFamily="18" charset="0"/>
              </a:rPr>
              <a:t>s</a:t>
            </a:r>
            <a:r>
              <a:rPr lang="en-US" sz="1100" dirty="0" err="1" smtClean="0">
                <a:latin typeface="Times New Roman" panose="02020603050405020304" pitchFamily="18" charset="0"/>
                <a:cs typeface="Times New Roman" panose="02020603050405020304" pitchFamily="18" charset="0"/>
              </a:rPr>
              <a:t>ecchi</a:t>
            </a:r>
            <a:r>
              <a:rPr lang="en-US" sz="1100" dirty="0" smtClean="0">
                <a:latin typeface="Times New Roman" panose="02020603050405020304" pitchFamily="18" charset="0"/>
                <a:cs typeface="Times New Roman" panose="02020603050405020304" pitchFamily="18" charset="0"/>
              </a:rPr>
              <a:t> disk), chlorophyll-a concentrations (algal biomass), and total phosphorus levels.  This index is a simple and quick way to demonstrate the associations between water clarity, nutrients and overall algal biomass, to classify and rank lakes.</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52894" y="5648236"/>
            <a:ext cx="2209800" cy="600164"/>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This parameter does not have impacts it measures the overall health of the lake. </a:t>
            </a:r>
            <a:endParaRPr 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03860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48200" y="4286250"/>
            <a:ext cx="4472494"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N/A (This is a standard assessment tool. Often used in volunteer lake programs.)</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562475" y="411432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611559" y="4885832"/>
            <a:ext cx="448437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&lt; 40 Oligotrophic (highest quality); 40 - 50 Mesotrophic (intermediate)                                                50 - 60 Eutrophic (low quality); &gt; 60 Hypereutrophic (lowest quality)</a:t>
            </a:r>
            <a:endParaRPr lang="en-US"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62475" y="467774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648200" y="5592141"/>
            <a:ext cx="4471042"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Scores from 0 - 100</a:t>
            </a:r>
            <a:endParaRPr lang="en-US"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92955" y="537543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19177"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21084" y="4133373"/>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7620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Carlson’s Trophic State Index (CTSI)</a:t>
            </a:r>
          </a:p>
        </p:txBody>
      </p: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324546" y="5553075"/>
            <a:ext cx="2203639" cy="1277273"/>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High nutrient levels lead to Eutrophic and Hypereutrophic classification. Eutrophication </a:t>
            </a:r>
            <a:r>
              <a:rPr lang="en-US" dirty="0">
                <a:latin typeface="Times New Roman" panose="02020603050405020304" pitchFamily="18" charset="0"/>
                <a:cs typeface="Times New Roman" panose="02020603050405020304" pitchFamily="18" charset="0"/>
              </a:rPr>
              <a:t>of streams and lakes often decreases the resources </a:t>
            </a:r>
            <a:r>
              <a:rPr lang="en-US" dirty="0" smtClean="0">
                <a:latin typeface="Times New Roman" panose="02020603050405020304" pitchFamily="18" charset="0"/>
                <a:cs typeface="Times New Roman" panose="02020603050405020304" pitchFamily="18" charset="0"/>
              </a:rPr>
              <a:t>value, </a:t>
            </a:r>
            <a:r>
              <a:rPr lang="en-US" dirty="0">
                <a:latin typeface="Times New Roman" panose="02020603050405020304" pitchFamily="18" charset="0"/>
                <a:cs typeface="Times New Roman" panose="02020603050405020304" pitchFamily="18" charset="0"/>
              </a:rPr>
              <a:t>hindering the recreation, fishing, hunting and aesthetic enjoyment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8" name="Rectangle 67"/>
          <p:cNvSpPr/>
          <p:nvPr/>
        </p:nvSpPr>
        <p:spPr>
          <a:xfrm>
            <a:off x="5541115" y="6108929"/>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2" name="TextBox 1"/>
          <p:cNvSpPr txBox="1"/>
          <p:nvPr/>
        </p:nvSpPr>
        <p:spPr>
          <a:xfrm>
            <a:off x="4095750" y="2133600"/>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32" name="TextBox 31"/>
          <p:cNvSpPr txBox="1"/>
          <p:nvPr/>
        </p:nvSpPr>
        <p:spPr>
          <a:xfrm>
            <a:off x="2514600" y="1600200"/>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5728789" y="1784866"/>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629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27577" y="2145075"/>
            <a:ext cx="4499609" cy="66015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N/A</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606570" y="5352147"/>
            <a:ext cx="4499609" cy="731223"/>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459275"/>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&lt; 1,200 </a:t>
            </a:r>
            <a:r>
              <a:rPr lang="en-US" sz="1100" dirty="0" err="1" smtClean="0">
                <a:solidFill>
                  <a:schemeClr val="tx1"/>
                </a:solidFill>
                <a:latin typeface="Times New Roman" panose="02020603050405020304" pitchFamily="18" charset="0"/>
                <a:cs typeface="Times New Roman" panose="02020603050405020304" pitchFamily="18" charset="0"/>
              </a:rPr>
              <a:t>microhoms</a:t>
            </a:r>
            <a:r>
              <a:rPr lang="en-US" sz="1100" dirty="0" smtClean="0">
                <a:solidFill>
                  <a:schemeClr val="tx1"/>
                </a:solidFill>
                <a:latin typeface="Times New Roman" panose="02020603050405020304" pitchFamily="18" charset="0"/>
                <a:cs typeface="Times New Roman" panose="02020603050405020304" pitchFamily="18" charset="0"/>
              </a:rPr>
              <a:t>/cm (IDEM Standard)</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59055" y="1054224"/>
            <a:ext cx="4469130" cy="769441"/>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Electrical conductivity is the measure of the </a:t>
            </a:r>
            <a:r>
              <a:rPr lang="en-US" sz="1100" dirty="0" smtClean="0">
                <a:latin typeface="Times New Roman" panose="02020603050405020304" pitchFamily="18" charset="0"/>
                <a:cs typeface="Times New Roman" panose="02020603050405020304" pitchFamily="18" charset="0"/>
              </a:rPr>
              <a:t>ability of water </a:t>
            </a:r>
            <a:r>
              <a:rPr lang="en-US" sz="1100" dirty="0">
                <a:latin typeface="Times New Roman" panose="02020603050405020304" pitchFamily="18" charset="0"/>
                <a:cs typeface="Times New Roman" panose="02020603050405020304" pitchFamily="18" charset="0"/>
              </a:rPr>
              <a:t>to pass an electrical current. There are a variety of solids that can </a:t>
            </a:r>
            <a:r>
              <a:rPr lang="en-US" sz="1100" dirty="0" smtClean="0">
                <a:latin typeface="Times New Roman" panose="02020603050405020304" pitchFamily="18" charset="0"/>
                <a:cs typeface="Times New Roman" panose="02020603050405020304" pitchFamily="18" charset="0"/>
              </a:rPr>
              <a:t>occur </a:t>
            </a:r>
            <a:r>
              <a:rPr lang="en-US" sz="1100" dirty="0">
                <a:latin typeface="Times New Roman" panose="02020603050405020304" pitchFamily="18" charset="0"/>
                <a:cs typeface="Times New Roman" panose="02020603050405020304" pitchFamily="18" charset="0"/>
              </a:rPr>
              <a:t>in the dissolved phase depending on the </a:t>
            </a:r>
            <a:r>
              <a:rPr lang="en-US" sz="1100" dirty="0" smtClean="0">
                <a:latin typeface="Times New Roman" panose="02020603050405020304" pitchFamily="18" charset="0"/>
                <a:cs typeface="Times New Roman" panose="02020603050405020304" pitchFamily="18" charset="0"/>
              </a:rPr>
              <a:t>inherent capacity </a:t>
            </a:r>
            <a:r>
              <a:rPr lang="en-US" sz="1100" dirty="0">
                <a:latin typeface="Times New Roman" panose="02020603050405020304" pitchFamily="18" charset="0"/>
                <a:cs typeface="Times New Roman" panose="02020603050405020304" pitchFamily="18" charset="0"/>
              </a:rPr>
              <a:t>of the water body to maintain </a:t>
            </a:r>
            <a:r>
              <a:rPr lang="en-US" sz="1100" dirty="0" smtClean="0">
                <a:latin typeface="Times New Roman" panose="02020603050405020304" pitchFamily="18" charset="0"/>
                <a:cs typeface="Times New Roman" panose="02020603050405020304" pitchFamily="18" charset="0"/>
              </a:rPr>
              <a:t>this suspended or dissolved load of solids. </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438400"/>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This measurement is typically a sign of a change in water chemistry and large variations could indicate contamination. However, its measurement alone will not be a direct impact to the waterbody. </a:t>
            </a:r>
            <a:endParaRPr lang="en-US"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20955"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0507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705350" y="1064797"/>
            <a:ext cx="434340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Excessive algae or plant growth or higher temperatures in the waterbody, industry, mining activities, limestone</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54122"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54122" y="144488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84602" y="21767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9374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3090446"/>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948778"/>
            <a:ext cx="555005" cy="556422"/>
          </a:xfrm>
          <a:prstGeom prst="rect">
            <a:avLst/>
          </a:prstGeom>
          <a:noFill/>
        </p:spPr>
      </p:pic>
      <p:sp>
        <p:nvSpPr>
          <p:cNvPr id="76" name="Rectangle 75"/>
          <p:cNvSpPr/>
          <p:nvPr/>
        </p:nvSpPr>
        <p:spPr>
          <a:xfrm>
            <a:off x="4612731" y="900514"/>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732832"/>
            <a:ext cx="4499611" cy="62345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Dissolved Oxygen (DO)</a:t>
            </a:r>
          </a:p>
        </p:txBody>
      </p:sp>
      <p:sp>
        <p:nvSpPr>
          <p:cNvPr id="82" name="TextBox 81"/>
          <p:cNvSpPr txBox="1"/>
          <p:nvPr/>
        </p:nvSpPr>
        <p:spPr>
          <a:xfrm>
            <a:off x="52894" y="4369713"/>
            <a:ext cx="4469130" cy="430887"/>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Dissolved oxygen measurements quantify the amount of oxygen that is dissolved in the water.  DO is temperature and pressure sensitive. </a:t>
            </a:r>
          </a:p>
        </p:txBody>
      </p:sp>
      <p:sp>
        <p:nvSpPr>
          <p:cNvPr id="83" name="TextBox 82"/>
          <p:cNvSpPr txBox="1"/>
          <p:nvPr/>
        </p:nvSpPr>
        <p:spPr>
          <a:xfrm>
            <a:off x="52894" y="5597604"/>
            <a:ext cx="2209800"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DO levels vary in natural waters, however it is most typical to speak about low DO readings due to contamination that then affects the waterbodies’ ability to maintain biota. </a:t>
            </a:r>
            <a:endParaRPr 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57091" y="4324350"/>
            <a:ext cx="4424324"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Stagnant water, excessive </a:t>
            </a:r>
            <a:r>
              <a:rPr lang="en-US" dirty="0">
                <a:latin typeface="Times New Roman" panose="02020603050405020304" pitchFamily="18" charset="0"/>
                <a:cs typeface="Times New Roman" panose="02020603050405020304" pitchFamily="18" charset="0"/>
              </a:rPr>
              <a:t>algae or plant growth or higher temperatures in the waterbody</a:t>
            </a:r>
          </a:p>
        </p:txBody>
      </p:sp>
      <p:sp>
        <p:nvSpPr>
          <p:cNvPr id="89" name="TextBox 88"/>
          <p:cNvSpPr txBox="1"/>
          <p:nvPr/>
        </p:nvSpPr>
        <p:spPr>
          <a:xfrm>
            <a:off x="4633406" y="413894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97045" y="4885832"/>
            <a:ext cx="448437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&gt; 4 </a:t>
            </a:r>
            <a:r>
              <a:rPr lang="en-US" dirty="0">
                <a:latin typeface="Times New Roman" panose="02020603050405020304" pitchFamily="18" charset="0"/>
                <a:cs typeface="Times New Roman" panose="02020603050405020304" pitchFamily="18" charset="0"/>
              </a:rPr>
              <a:t>mg/L (IN WQS)      </a:t>
            </a:r>
            <a:r>
              <a:rPr lang="en-US" dirty="0" smtClean="0">
                <a:latin typeface="Times New Roman" panose="02020603050405020304" pitchFamily="18" charset="0"/>
                <a:cs typeface="Times New Roman" panose="02020603050405020304" pitchFamily="18" charset="0"/>
              </a:rPr>
              <a:t>                                                                                              &lt; 12 </a:t>
            </a:r>
            <a:r>
              <a:rPr lang="en-US" dirty="0">
                <a:latin typeface="Times New Roman" panose="02020603050405020304" pitchFamily="18" charset="0"/>
                <a:cs typeface="Times New Roman" panose="02020603050405020304" pitchFamily="18" charset="0"/>
              </a:rPr>
              <a:t>mg/L (IDEM Target)</a:t>
            </a:r>
          </a:p>
        </p:txBody>
      </p:sp>
      <p:sp>
        <p:nvSpPr>
          <p:cNvPr id="91" name="TextBox 90"/>
          <p:cNvSpPr txBox="1"/>
          <p:nvPr/>
        </p:nvSpPr>
        <p:spPr>
          <a:xfrm>
            <a:off x="4547961" y="467774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644035" y="5487077"/>
            <a:ext cx="4479009" cy="600164"/>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&lt; 2 </a:t>
            </a:r>
            <a:r>
              <a:rPr lang="en-US" dirty="0">
                <a:latin typeface="Times New Roman" panose="02020603050405020304" pitchFamily="18" charset="0"/>
                <a:cs typeface="Times New Roman" panose="02020603050405020304" pitchFamily="18" charset="0"/>
              </a:rPr>
              <a:t>mg/L does not allow aerobic (oxygen-using) biological processes. Most surface water bodies should have </a:t>
            </a:r>
            <a:r>
              <a:rPr lang="en-US" dirty="0" smtClean="0">
                <a:latin typeface="Times New Roman" panose="02020603050405020304" pitchFamily="18" charset="0"/>
                <a:cs typeface="Times New Roman" panose="02020603050405020304" pitchFamily="18" charset="0"/>
              </a:rPr>
              <a:t>&gt; 4 </a:t>
            </a:r>
            <a:r>
              <a:rPr lang="en-US" dirty="0">
                <a:latin typeface="Times New Roman" panose="02020603050405020304" pitchFamily="18" charset="0"/>
                <a:cs typeface="Times New Roman" panose="02020603050405020304" pitchFamily="18" charset="0"/>
              </a:rPr>
              <a:t>mg/L to help with healthy aquatic life. Very high DO is an indicator of high nutrients</a:t>
            </a:r>
          </a:p>
        </p:txBody>
      </p:sp>
      <p:sp>
        <p:nvSpPr>
          <p:cNvPr id="93" name="TextBox 92"/>
          <p:cNvSpPr txBox="1"/>
          <p:nvPr/>
        </p:nvSpPr>
        <p:spPr>
          <a:xfrm>
            <a:off x="4578441" y="53009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Dissolved Oxygen (DO)</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59" y="2362200"/>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Dissolved and suspended solids can increase the electrical conductivity. Distilled water or deionized water will have no conductivity. All natural waters will always have some level of EC.</a:t>
            </a:r>
          </a:p>
        </p:txBody>
      </p:sp>
      <p:sp>
        <p:nvSpPr>
          <p:cNvPr id="131" name="TextBox 130"/>
          <p:cNvSpPr txBox="1"/>
          <p:nvPr/>
        </p:nvSpPr>
        <p:spPr>
          <a:xfrm>
            <a:off x="2292161" y="5562600"/>
            <a:ext cx="2203639" cy="1277273"/>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The following will lower DO:</a:t>
            </a:r>
          </a:p>
          <a:p>
            <a:pPr marL="171450" indent="-1714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Stagnant water</a:t>
            </a:r>
          </a:p>
          <a:p>
            <a:pPr marL="171450" indent="-1714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Influx of nutrients</a:t>
            </a:r>
          </a:p>
          <a:p>
            <a:pPr marL="171450" indent="-1714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Excessive bio-activity </a:t>
            </a:r>
          </a:p>
          <a:p>
            <a:pPr marL="171450" indent="-171450"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High </a:t>
            </a:r>
            <a:r>
              <a:rPr lang="en-US" dirty="0">
                <a:latin typeface="Times New Roman" panose="02020603050405020304" pitchFamily="18" charset="0"/>
                <a:cs typeface="Times New Roman" panose="02020603050405020304" pitchFamily="18" charset="0"/>
              </a:rPr>
              <a:t>DO is an indicator </a:t>
            </a:r>
            <a:r>
              <a:rPr lang="en-US" dirty="0" smtClean="0">
                <a:latin typeface="Times New Roman" panose="02020603050405020304" pitchFamily="18" charset="0"/>
                <a:cs typeface="Times New Roman" panose="02020603050405020304" pitchFamily="18" charset="0"/>
              </a:rPr>
              <a:t>excess nutrients or highly agitated water body (e.g. fast flowing river). </a:t>
            </a:r>
            <a:endParaRPr lang="en-US" dirty="0">
              <a:latin typeface="Times New Roman" panose="02020603050405020304" pitchFamily="18" charset="0"/>
              <a:cs typeface="Times New Roman" panose="02020603050405020304" pitchFamily="18" charset="0"/>
            </a:endParaRPr>
          </a:p>
        </p:txBody>
      </p:sp>
      <p:sp>
        <p:nvSpPr>
          <p:cNvPr id="77" name="TextBox 76"/>
          <p:cNvSpPr txBox="1"/>
          <p:nvPr/>
        </p:nvSpPr>
        <p:spPr>
          <a:xfrm>
            <a:off x="8556" y="46879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Electrical Conductivity (EC)</a:t>
            </a:r>
          </a:p>
        </p:txBody>
      </p:sp>
      <p:sp>
        <p:nvSpPr>
          <p:cNvPr id="99" name="TextBox 98"/>
          <p:cNvSpPr txBox="1"/>
          <p:nvPr/>
        </p:nvSpPr>
        <p:spPr>
          <a:xfrm>
            <a:off x="4572000" y="4675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Electrical Conductivity (EC)</a:t>
            </a:r>
          </a:p>
        </p:txBody>
      </p:sp>
      <p:sp>
        <p:nvSpPr>
          <p:cNvPr id="63" name="7-Point Star 62"/>
          <p:cNvSpPr/>
          <p:nvPr/>
        </p:nvSpPr>
        <p:spPr>
          <a:xfrm>
            <a:off x="4711065" y="6238002"/>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pic>
        <p:nvPicPr>
          <p:cNvPr id="79"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6249351"/>
            <a:ext cx="555005" cy="556422"/>
          </a:xfrm>
          <a:prstGeom prst="rect">
            <a:avLst/>
          </a:prstGeom>
          <a:noFill/>
        </p:spPr>
      </p:pic>
      <p:sp>
        <p:nvSpPr>
          <p:cNvPr id="100" name="TextBox 99"/>
          <p:cNvSpPr txBox="1"/>
          <p:nvPr/>
        </p:nvSpPr>
        <p:spPr>
          <a:xfrm>
            <a:off x="4859274" y="6349099"/>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sp>
        <p:nvSpPr>
          <p:cNvPr id="54" name="Rectangle 53"/>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64" name="Rectangle 63"/>
          <p:cNvSpPr/>
          <p:nvPr/>
        </p:nvSpPr>
        <p:spPr>
          <a:xfrm>
            <a:off x="5541115" y="6305089"/>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2187539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12731" y="2145075"/>
            <a:ext cx="4499609" cy="66015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N/A</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606570" y="5529756"/>
            <a:ext cx="4499609" cy="547194"/>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Lakes with water clarity less than 5 feet have poor water quality</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583055"/>
            <a:ext cx="4499611" cy="566777"/>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&lt; 500 mg/L (EPA drinking water recommendation)</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49530" y="1025604"/>
            <a:ext cx="4469130" cy="1107996"/>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Total dissolved solids (TDS) is the measure of amount of a broad array of molecules that are considered to be dissolved in the water. While TDS does not indicate contamination directly, and many natural waters have a very wide range of values (e.g. 1 ppm in rain water to &gt;1,000 ppm in sea water) it is a good indicator measurement as it is quick, cheap and if done regularly can indicate the water is changes in chemistry over time. </a:t>
            </a:r>
          </a:p>
        </p:txBody>
      </p:sp>
      <p:sp>
        <p:nvSpPr>
          <p:cNvPr id="57" name="TextBox 56"/>
          <p:cNvSpPr txBox="1"/>
          <p:nvPr/>
        </p:nvSpPr>
        <p:spPr>
          <a:xfrm>
            <a:off x="-3364" y="84446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20955"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0507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705350" y="1083847"/>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Bare soil, construction activities, </a:t>
            </a:r>
            <a:r>
              <a:rPr lang="en-US" dirty="0" smtClean="0">
                <a:latin typeface="Times New Roman" panose="02020603050405020304" pitchFamily="18" charset="0"/>
                <a:cs typeface="Times New Roman" panose="02020603050405020304" pitchFamily="18" charset="0"/>
              </a:rPr>
              <a:t>stream bank </a:t>
            </a:r>
            <a:r>
              <a:rPr lang="en-US" dirty="0">
                <a:latin typeface="Times New Roman" panose="02020603050405020304" pitchFamily="18" charset="0"/>
                <a:cs typeface="Times New Roman" panose="02020603050405020304" pitchFamily="18" charset="0"/>
              </a:rPr>
              <a:t>erosion, storm </a:t>
            </a:r>
            <a:r>
              <a:rPr lang="en-US" dirty="0" smtClean="0">
                <a:latin typeface="Times New Roman" panose="02020603050405020304" pitchFamily="18" charset="0"/>
                <a:cs typeface="Times New Roman" panose="02020603050405020304" pitchFamily="18" charset="0"/>
              </a:rPr>
              <a:t>water, pesticide use, road salt, agricultural land use, WWTPs</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54122"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5124456" y="1568707"/>
            <a:ext cx="3446126"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84602" y="21441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9374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3090446"/>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948778"/>
            <a:ext cx="555005" cy="556422"/>
          </a:xfrm>
          <a:prstGeom prst="rect">
            <a:avLst/>
          </a:prstGeom>
          <a:noFill/>
        </p:spPr>
      </p:pic>
      <p:sp>
        <p:nvSpPr>
          <p:cNvPr id="76" name="Rectangle 75"/>
          <p:cNvSpPr/>
          <p:nvPr/>
        </p:nvSpPr>
        <p:spPr>
          <a:xfrm>
            <a:off x="4612731" y="900514"/>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819650"/>
            <a:ext cx="4499611" cy="71290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latin typeface="Times New Roman" panose="02020603050405020304" pitchFamily="18" charset="0"/>
              <a:cs typeface="Times New Roman" panose="02020603050405020304" pitchFamily="18" charset="0"/>
            </a:endParaRPr>
          </a:p>
          <a:p>
            <a:pPr algn="ctr"/>
            <a:r>
              <a:rPr lang="en-US" sz="1100" dirty="0">
                <a:solidFill>
                  <a:schemeClr val="tx1"/>
                </a:solidFill>
                <a:latin typeface="Times New Roman" panose="02020603050405020304" pitchFamily="18" charset="0"/>
                <a:cs typeface="Times New Roman" panose="02020603050405020304" pitchFamily="18" charset="0"/>
              </a:rPr>
              <a:t>&lt; 25 NTU (MN Standard)</a:t>
            </a:r>
          </a:p>
          <a:p>
            <a:pPr algn="ctr"/>
            <a:r>
              <a:rPr lang="en-US" sz="1100" dirty="0">
                <a:solidFill>
                  <a:schemeClr val="tx1"/>
                </a:solidFill>
                <a:latin typeface="Times New Roman" panose="02020603050405020304" pitchFamily="18" charset="0"/>
                <a:cs typeface="Times New Roman" panose="02020603050405020304" pitchFamily="18" charset="0"/>
              </a:rPr>
              <a:t>&lt; 10.4 NTU (EPA recommendation)</a:t>
            </a:r>
          </a:p>
        </p:txBody>
      </p:sp>
      <p:sp>
        <p:nvSpPr>
          <p:cNvPr id="81" name="TextBox 80"/>
          <p:cNvSpPr txBox="1"/>
          <p:nvPr/>
        </p:nvSpPr>
        <p:spPr>
          <a:xfrm>
            <a:off x="14794" y="369189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Turbidity</a:t>
            </a:r>
          </a:p>
        </p:txBody>
      </p:sp>
      <p:sp>
        <p:nvSpPr>
          <p:cNvPr id="82" name="TextBox 81"/>
          <p:cNvSpPr txBox="1"/>
          <p:nvPr/>
        </p:nvSpPr>
        <p:spPr>
          <a:xfrm>
            <a:off x="52894" y="4369713"/>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Turbidity (also called transparency) is </a:t>
            </a:r>
            <a:r>
              <a:rPr lang="en-US" sz="1100" dirty="0" smtClean="0">
                <a:latin typeface="Times New Roman" panose="02020603050405020304" pitchFamily="18" charset="0"/>
                <a:cs typeface="Times New Roman" panose="02020603050405020304" pitchFamily="18" charset="0"/>
              </a:rPr>
              <a:t>the </a:t>
            </a:r>
            <a:r>
              <a:rPr lang="en-US" sz="1100" dirty="0">
                <a:latin typeface="Times New Roman" panose="02020603050405020304" pitchFamily="18" charset="0"/>
                <a:cs typeface="Times New Roman" panose="02020603050405020304" pitchFamily="18" charset="0"/>
              </a:rPr>
              <a:t>measure of water clarity. This is the measure of the scattering of light through the water</a:t>
            </a:r>
            <a:r>
              <a:rPr lang="en-US" sz="1100" dirty="0" smtClean="0">
                <a:latin typeface="Times New Roman" panose="02020603050405020304" pitchFamily="18" charset="0"/>
                <a:cs typeface="Times New Roman" panose="02020603050405020304" pitchFamily="18" charset="0"/>
              </a:rPr>
              <a:t>. The higher the turbidity the less light can travel through the water. </a:t>
            </a:r>
            <a:endParaRPr lang="en-US" sz="1100"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3400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495800" y="4445913"/>
            <a:ext cx="477774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Bare soil, construction activities, </a:t>
            </a:r>
            <a:r>
              <a:rPr lang="en-US" dirty="0" smtClean="0">
                <a:latin typeface="Times New Roman" panose="02020603050405020304" pitchFamily="18" charset="0"/>
                <a:cs typeface="Times New Roman" panose="02020603050405020304" pitchFamily="18" charset="0"/>
              </a:rPr>
              <a:t>stream bank </a:t>
            </a:r>
            <a:r>
              <a:rPr lang="en-US" dirty="0">
                <a:latin typeface="Times New Roman" panose="02020603050405020304" pitchFamily="18" charset="0"/>
                <a:cs typeface="Times New Roman" panose="02020603050405020304" pitchFamily="18" charset="0"/>
              </a:rPr>
              <a:t>erosion, storm water, WWTPs</a:t>
            </a:r>
          </a:p>
        </p:txBody>
      </p:sp>
      <p:sp>
        <p:nvSpPr>
          <p:cNvPr id="89" name="TextBox 88"/>
          <p:cNvSpPr txBox="1"/>
          <p:nvPr/>
        </p:nvSpPr>
        <p:spPr>
          <a:xfrm>
            <a:off x="4633406" y="41579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952457" y="4800600"/>
            <a:ext cx="3790739"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745587" y="5529590"/>
            <a:ext cx="4169813"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Turbidity</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8556" y="46879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Dissolved Solids (TDS)</a:t>
            </a:r>
          </a:p>
        </p:txBody>
      </p:sp>
      <p:sp>
        <p:nvSpPr>
          <p:cNvPr id="99" name="TextBox 98"/>
          <p:cNvSpPr txBox="1"/>
          <p:nvPr/>
        </p:nvSpPr>
        <p:spPr>
          <a:xfrm>
            <a:off x="4572000" y="4675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Dissolved Solids (TDS)</a:t>
            </a:r>
          </a:p>
        </p:txBody>
      </p:sp>
      <p:sp>
        <p:nvSpPr>
          <p:cNvPr id="63" name="7-Point Star 62"/>
          <p:cNvSpPr/>
          <p:nvPr/>
        </p:nvSpPr>
        <p:spPr>
          <a:xfrm>
            <a:off x="4711065" y="6238002"/>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pic>
        <p:nvPicPr>
          <p:cNvPr id="79"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6249351"/>
            <a:ext cx="555005" cy="556422"/>
          </a:xfrm>
          <a:prstGeom prst="rect">
            <a:avLst/>
          </a:prstGeom>
          <a:noFill/>
        </p:spPr>
      </p:pic>
      <p:sp>
        <p:nvSpPr>
          <p:cNvPr id="100" name="TextBox 99"/>
          <p:cNvSpPr txBox="1"/>
          <p:nvPr/>
        </p:nvSpPr>
        <p:spPr>
          <a:xfrm>
            <a:off x="4859274" y="6349099"/>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0065" y="5562600"/>
            <a:ext cx="2241739" cy="1277273"/>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Phosphorus and metals are attracted to sediment particles which increase nutrient levels and toxic metals in streams. High levels of sediment can stop light penetration reducing plant growth and when it settles can cover valuable habitat for aquatic </a:t>
            </a:r>
            <a:r>
              <a:rPr lang="en-US" sz="1100" dirty="0" smtClean="0">
                <a:latin typeface="Times New Roman" panose="02020603050405020304" pitchFamily="18" charset="0"/>
                <a:cs typeface="Times New Roman" panose="02020603050405020304" pitchFamily="18" charset="0"/>
              </a:rPr>
              <a:t>animals</a:t>
            </a:r>
            <a:endParaRPr lang="en-US" sz="1100" dirty="0">
              <a:latin typeface="Times New Roman" panose="02020603050405020304" pitchFamily="18" charset="0"/>
              <a:cs typeface="Times New Roman" panose="02020603050405020304" pitchFamily="18" charset="0"/>
            </a:endParaRPr>
          </a:p>
        </p:txBody>
      </p:sp>
      <p:sp>
        <p:nvSpPr>
          <p:cNvPr id="52" name="TextBox 51"/>
          <p:cNvSpPr txBox="1"/>
          <p:nvPr/>
        </p:nvSpPr>
        <p:spPr>
          <a:xfrm>
            <a:off x="70931" y="2416772"/>
            <a:ext cx="2241739" cy="1107996"/>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May give water a murky appearance and change the taste of drinking water</a:t>
            </a:r>
            <a:r>
              <a:rPr lang="en-US" sz="1100" dirty="0" smtClean="0">
                <a:latin typeface="Times New Roman" panose="02020603050405020304" pitchFamily="18" charset="0"/>
                <a:cs typeface="Times New Roman" panose="02020603050405020304" pitchFamily="18" charset="0"/>
              </a:rPr>
              <a:t>. Levels are associated with water hardness and may increase corrosiveness.</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292226" y="5562600"/>
            <a:ext cx="2289299" cy="1277273"/>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Turbidity and transparency indicate</a:t>
            </a:r>
          </a:p>
          <a:p>
            <a:r>
              <a:rPr lang="en-US" sz="1100" dirty="0">
                <a:latin typeface="Times New Roman" panose="02020603050405020304" pitchFamily="18" charset="0"/>
                <a:cs typeface="Times New Roman" panose="02020603050405020304" pitchFamily="18" charset="0"/>
              </a:rPr>
              <a:t>v</a:t>
            </a:r>
            <a:r>
              <a:rPr lang="en-US" sz="1100" dirty="0" smtClean="0">
                <a:latin typeface="Times New Roman" panose="02020603050405020304" pitchFamily="18" charset="0"/>
                <a:cs typeface="Times New Roman" panose="02020603050405020304" pitchFamily="18" charset="0"/>
              </a:rPr>
              <a:t>isibility in water.  High turbidity has </a:t>
            </a:r>
          </a:p>
          <a:p>
            <a:r>
              <a:rPr lang="en-US" sz="1100" dirty="0">
                <a:latin typeface="Times New Roman" panose="02020603050405020304" pitchFamily="18" charset="0"/>
                <a:cs typeface="Times New Roman" panose="02020603050405020304" pitchFamily="18" charset="0"/>
              </a:rPr>
              <a:t>o</a:t>
            </a:r>
            <a:r>
              <a:rPr lang="en-US" sz="1100" dirty="0" smtClean="0">
                <a:latin typeface="Times New Roman" panose="02020603050405020304" pitchFamily="18" charset="0"/>
                <a:cs typeface="Times New Roman" panose="02020603050405020304" pitchFamily="18" charset="0"/>
              </a:rPr>
              <a:t>ften been linked to bacterial pollution. Increasing turbidity is correlated to storm events and stream flow. It is used as a good indicator of stresses to the aquatic system.</a:t>
            </a:r>
            <a:endParaRPr lang="en-US" sz="1100" dirty="0">
              <a:latin typeface="Times New Roman" panose="02020603050405020304" pitchFamily="18" charset="0"/>
              <a:cs typeface="Times New Roman" panose="02020603050405020304" pitchFamily="18" charset="0"/>
            </a:endParaRPr>
          </a:p>
        </p:txBody>
      </p:sp>
      <p:sp>
        <p:nvSpPr>
          <p:cNvPr id="6" name="Rectangle 5"/>
          <p:cNvSpPr/>
          <p:nvPr/>
        </p:nvSpPr>
        <p:spPr>
          <a:xfrm>
            <a:off x="2314576" y="2305050"/>
            <a:ext cx="2133600" cy="1277273"/>
          </a:xfrm>
          <a:prstGeom prst="rect">
            <a:avLst/>
          </a:prstGeom>
        </p:spPr>
        <p:txBody>
          <a:bodyPr wrap="square">
            <a:spAutoFit/>
          </a:bodyPr>
          <a:lstStyle/>
          <a:p>
            <a:r>
              <a:rPr lang="en-US" sz="1100" dirty="0" smtClean="0">
                <a:latin typeface="Times New Roman" panose="02020603050405020304" pitchFamily="18" charset="0"/>
                <a:cs typeface="Times New Roman" panose="02020603050405020304" pitchFamily="18" charset="0"/>
              </a:rPr>
              <a:t>Essentially this is the measure of all minerals, metals, and salts dissolved in the water that are &lt; 2 micrometers in size. Therefore the source could be any occurrence of added materials to the water body (e.g. excessive </a:t>
            </a:r>
            <a:r>
              <a:rPr lang="en-US" sz="1100" dirty="0" err="1" smtClean="0">
                <a:latin typeface="Times New Roman" panose="02020603050405020304" pitchFamily="18" charset="0"/>
                <a:cs typeface="Times New Roman" panose="02020603050405020304" pitchFamily="18" charset="0"/>
              </a:rPr>
              <a:t>runnoff</a:t>
            </a:r>
            <a:r>
              <a:rPr lang="en-US" sz="1100" dirty="0" smtClean="0">
                <a:latin typeface="Times New Roman" panose="02020603050405020304" pitchFamily="18" charset="0"/>
                <a:cs typeface="Times New Roman" panose="02020603050405020304" pitchFamily="18" charset="0"/>
              </a:rPr>
              <a:t>).</a:t>
            </a:r>
            <a:endParaRPr lang="en-US" sz="1100" dirty="0">
              <a:latin typeface="Times New Roman" panose="02020603050405020304" pitchFamily="18" charset="0"/>
              <a:cs typeface="Times New Roman" panose="02020603050405020304" pitchFamily="18" charset="0"/>
            </a:endParaRPr>
          </a:p>
        </p:txBody>
      </p:sp>
      <p:sp>
        <p:nvSpPr>
          <p:cNvPr id="51" name="Rectangle 50"/>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4" name="Rectangle 53"/>
          <p:cNvSpPr/>
          <p:nvPr/>
        </p:nvSpPr>
        <p:spPr>
          <a:xfrm>
            <a:off x="5598848" y="629631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3220927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12731" y="2145075"/>
            <a:ext cx="4499609" cy="66015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Fish, insects, zooplankton, algae and other species all prefer temperature ranges to varying degrees.  </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606570" y="5257801"/>
            <a:ext cx="4499609" cy="825570"/>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&lt; 20 mg/L, water is clear</a:t>
            </a:r>
          </a:p>
          <a:p>
            <a:pPr algn="ctr"/>
            <a:r>
              <a:rPr lang="en-US" sz="1100" dirty="0" smtClean="0">
                <a:solidFill>
                  <a:schemeClr val="tx1"/>
                </a:solidFill>
                <a:latin typeface="Times New Roman" panose="02020603050405020304" pitchFamily="18" charset="0"/>
                <a:cs typeface="Times New Roman" panose="02020603050405020304" pitchFamily="18" charset="0"/>
              </a:rPr>
              <a:t>40 - 80 mg/L, water is cloudy</a:t>
            </a:r>
          </a:p>
          <a:p>
            <a:pPr algn="ctr"/>
            <a:r>
              <a:rPr lang="en-US" sz="1100" dirty="0" smtClean="0">
                <a:solidFill>
                  <a:schemeClr val="tx1"/>
                </a:solidFill>
                <a:latin typeface="Times New Roman" panose="02020603050405020304" pitchFamily="18" charset="0"/>
                <a:cs typeface="Times New Roman" panose="02020603050405020304" pitchFamily="18" charset="0"/>
              </a:rPr>
              <a:t>&gt; 150 mg/L, water is dirty</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618348"/>
            <a:ext cx="4499611" cy="515252"/>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Normal daily and seasonal temperature fluctuations shall be maintained.</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102870" y="1149972"/>
            <a:ext cx="4426328" cy="769441"/>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Temperature is the measure of the degree of heat in a waterbody. Temperature above all other characteristics of a water body plays a major role in controlling chemical and biological activity. </a:t>
            </a:r>
          </a:p>
          <a:p>
            <a:pPr algn="just"/>
            <a:r>
              <a:rPr lang="en-US" sz="1100" dirty="0" smtClean="0">
                <a:latin typeface="Times New Roman" panose="02020603050405020304" pitchFamily="18" charset="0"/>
                <a:cs typeface="Times New Roman" panose="02020603050405020304" pitchFamily="18" charset="0"/>
              </a:rPr>
              <a:t> </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4384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Increased water temperature decreases the amount of oxygen available to aquatic organisms</a:t>
            </a:r>
            <a:r>
              <a:rPr lang="en-US" dirty="0" smtClean="0">
                <a:latin typeface="Times New Roman" panose="02020603050405020304" pitchFamily="18" charset="0"/>
                <a:cs typeface="Times New Roman" panose="02020603050405020304" pitchFamily="18" charset="0"/>
              </a:rPr>
              <a:t>. Also some chemicals are more toxic  to aquatic life at higher temperatures.</a:t>
            </a:r>
            <a:endParaRPr lang="en-US"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20955"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7679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560290" y="1083847"/>
            <a:ext cx="458371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Stagnant water, isolated pools, lack of shaded areas along stream banks, industry, impervious surfaces all increase temperature of the water body</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54122"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54122" y="15671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606569" y="214507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9374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3090446"/>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948778"/>
            <a:ext cx="555005" cy="556422"/>
          </a:xfrm>
          <a:prstGeom prst="rect">
            <a:avLst/>
          </a:prstGeom>
          <a:noFill/>
        </p:spPr>
      </p:pic>
      <p:sp>
        <p:nvSpPr>
          <p:cNvPr id="76" name="Rectangle 75"/>
          <p:cNvSpPr/>
          <p:nvPr/>
        </p:nvSpPr>
        <p:spPr>
          <a:xfrm>
            <a:off x="4612731" y="900514"/>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723307"/>
            <a:ext cx="4499611" cy="534493"/>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Suspended Solids (TSS)</a:t>
            </a:r>
          </a:p>
        </p:txBody>
      </p:sp>
      <p:sp>
        <p:nvSpPr>
          <p:cNvPr id="82" name="TextBox 81"/>
          <p:cNvSpPr txBox="1"/>
          <p:nvPr/>
        </p:nvSpPr>
        <p:spPr>
          <a:xfrm>
            <a:off x="52894" y="4369713"/>
            <a:ext cx="4469130" cy="430887"/>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The total suspended solids (TSS) measurement </a:t>
            </a:r>
            <a:r>
              <a:rPr lang="en-US" sz="1100" dirty="0" smtClean="0">
                <a:latin typeface="Times New Roman" panose="02020603050405020304" pitchFamily="18" charset="0"/>
                <a:cs typeface="Times New Roman" panose="02020603050405020304" pitchFamily="18" charset="0"/>
              </a:rPr>
              <a:t>quantifies all </a:t>
            </a:r>
            <a:r>
              <a:rPr lang="en-US" sz="1100" dirty="0">
                <a:latin typeface="Times New Roman" panose="02020603050405020304" pitchFamily="18" charset="0"/>
                <a:cs typeface="Times New Roman" panose="02020603050405020304" pitchFamily="18" charset="0"/>
              </a:rPr>
              <a:t>particles suspended and </a:t>
            </a:r>
            <a:r>
              <a:rPr lang="en-US" sz="1100" dirty="0" smtClean="0">
                <a:latin typeface="Times New Roman" panose="02020603050405020304" pitchFamily="18" charset="0"/>
                <a:cs typeface="Times New Roman" panose="02020603050405020304" pitchFamily="18" charset="0"/>
              </a:rPr>
              <a:t>dissolved solids </a:t>
            </a:r>
            <a:r>
              <a:rPr lang="en-US" sz="1100" dirty="0">
                <a:latin typeface="Times New Roman" panose="02020603050405020304" pitchFamily="18" charset="0"/>
                <a:cs typeface="Times New Roman" panose="02020603050405020304" pitchFamily="18" charset="0"/>
              </a:rPr>
              <a:t>in water. </a:t>
            </a: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38040" y="4364817"/>
            <a:ext cx="4448809" cy="23782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Bare soil, construction activities, stream bank erosion, storm water, WWTPs</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633406" y="41579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97045" y="4919990"/>
            <a:ext cx="448437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&lt; 30 </a:t>
            </a:r>
            <a:r>
              <a:rPr lang="en-US" dirty="0">
                <a:latin typeface="Times New Roman" panose="02020603050405020304" pitchFamily="18" charset="0"/>
                <a:cs typeface="Times New Roman" panose="02020603050405020304" pitchFamily="18" charset="0"/>
              </a:rPr>
              <a:t>mg/L (IDEM Target) </a:t>
            </a:r>
          </a:p>
        </p:txBody>
      </p:sp>
      <p:sp>
        <p:nvSpPr>
          <p:cNvPr id="91" name="TextBox 90"/>
          <p:cNvSpPr txBox="1"/>
          <p:nvPr/>
        </p:nvSpPr>
        <p:spPr>
          <a:xfrm>
            <a:off x="4554123" y="471932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57206" y="523569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Suspended Solids (TSS)</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59" y="2414081"/>
            <a:ext cx="2203639" cy="938719"/>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Air temperature, amount of light hitting the water, water depth, turbidity, groundwater contributions and land use all impact stream temperatures. </a:t>
            </a:r>
          </a:p>
        </p:txBody>
      </p:sp>
      <p:sp>
        <p:nvSpPr>
          <p:cNvPr id="77" name="TextBox 76"/>
          <p:cNvSpPr txBox="1"/>
          <p:nvPr/>
        </p:nvSpPr>
        <p:spPr>
          <a:xfrm>
            <a:off x="8556" y="46879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Temperature</a:t>
            </a:r>
          </a:p>
        </p:txBody>
      </p:sp>
      <p:sp>
        <p:nvSpPr>
          <p:cNvPr id="99" name="TextBox 98"/>
          <p:cNvSpPr txBox="1"/>
          <p:nvPr/>
        </p:nvSpPr>
        <p:spPr>
          <a:xfrm>
            <a:off x="4572000" y="4675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Temperature</a:t>
            </a:r>
          </a:p>
        </p:txBody>
      </p:sp>
      <p:sp>
        <p:nvSpPr>
          <p:cNvPr id="63" name="7-Point Star 62"/>
          <p:cNvSpPr/>
          <p:nvPr/>
        </p:nvSpPr>
        <p:spPr>
          <a:xfrm>
            <a:off x="4711065" y="6238002"/>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pic>
        <p:nvPicPr>
          <p:cNvPr id="79"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6249351"/>
            <a:ext cx="555005" cy="556422"/>
          </a:xfrm>
          <a:prstGeom prst="rect">
            <a:avLst/>
          </a:prstGeom>
          <a:noFill/>
        </p:spPr>
      </p:pic>
      <p:sp>
        <p:nvSpPr>
          <p:cNvPr id="100" name="TextBox 99"/>
          <p:cNvSpPr txBox="1"/>
          <p:nvPr/>
        </p:nvSpPr>
        <p:spPr>
          <a:xfrm>
            <a:off x="4859274" y="6349099"/>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0481" y="5552152"/>
            <a:ext cx="2256550" cy="1277273"/>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Phosphorus and metals are attracted to sediment particles which increase nutrient levels and toxic metals in streams. High levels of sediment can stop light penetration reducing plant growth and when it settles can cover valuable habitat for aquatic animals</a:t>
            </a:r>
            <a:endParaRPr lang="en-US" sz="11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262693" y="5576158"/>
            <a:ext cx="2291430" cy="1107996"/>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Suspended materials include soil particles (clay, silt and sand), algae, plankton, microbes and other substances, which typically range in size from 0.004 mm (clay) to 1.0 mm (sand).</a:t>
            </a:r>
            <a:endParaRPr lang="en-US" sz="1100" dirty="0">
              <a:latin typeface="Times New Roman" panose="02020603050405020304" pitchFamily="18" charset="0"/>
              <a:cs typeface="Times New Roman" panose="02020603050405020304" pitchFamily="18" charset="0"/>
            </a:endParaRPr>
          </a:p>
        </p:txBody>
      </p:sp>
      <p:sp>
        <p:nvSpPr>
          <p:cNvPr id="52" name="Rectangle 51"/>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4" name="Rectangle 53"/>
          <p:cNvSpPr/>
          <p:nvPr/>
        </p:nvSpPr>
        <p:spPr>
          <a:xfrm>
            <a:off x="5637354" y="6292804"/>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3988755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4606570" y="5467439"/>
            <a:ext cx="4499609" cy="61593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NA</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9055" y="1093113"/>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A method for classifying streams and rivers based on common patterns of channel characteristics (i.e. river patterns, profiles, dimensions and substrate). </a:t>
            </a:r>
          </a:p>
        </p:txBody>
      </p:sp>
      <p:sp>
        <p:nvSpPr>
          <p:cNvPr id="56" name="TextBox 55"/>
          <p:cNvSpPr txBox="1"/>
          <p:nvPr/>
        </p:nvSpPr>
        <p:spPr>
          <a:xfrm>
            <a:off x="59054" y="2286000"/>
            <a:ext cx="2203639" cy="1446550"/>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The stream levels are classified using channel and land use characteristics to determine sediment supply, stream sensitivity to disturbance, potential for natural recovery, channel response to changes in flow regime and fish habitat potential. </a:t>
            </a: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152400" y="211455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55417" y="2157998"/>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4573339" y="215046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597713" y="4800600"/>
            <a:ext cx="4499611" cy="667328"/>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&lt; 25 mg/L (EPA recommendation for excellent fisheries)</a:t>
            </a:r>
          </a:p>
          <a:p>
            <a:pPr algn="ctr"/>
            <a:r>
              <a:rPr lang="en-US" sz="1100" dirty="0" smtClean="0">
                <a:solidFill>
                  <a:schemeClr val="tx1"/>
                </a:solidFill>
                <a:latin typeface="Times New Roman" panose="02020603050405020304" pitchFamily="18" charset="0"/>
                <a:cs typeface="Times New Roman" panose="02020603050405020304" pitchFamily="18" charset="0"/>
              </a:rPr>
              <a:t>25 – 80 mg/L (EPA recommendation for good to moderate fisheries)</a:t>
            </a:r>
            <a:endParaRPr lang="en-US" sz="1100" dirty="0">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Suspended Sediment Concentration (SSC)</a:t>
            </a:r>
          </a:p>
        </p:txBody>
      </p:sp>
      <p:sp>
        <p:nvSpPr>
          <p:cNvPr id="82" name="TextBox 81"/>
          <p:cNvSpPr txBox="1"/>
          <p:nvPr/>
        </p:nvSpPr>
        <p:spPr>
          <a:xfrm>
            <a:off x="52894" y="4369713"/>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Suspended sediment concentration (SSC) is a measure of the solid-phase material suspended in a water-sediment mixture and is usually expressed in mg/L. </a:t>
            </a: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1018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592321" y="4396115"/>
            <a:ext cx="4542154"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Bare soil, construction activities, stream bank erosion, storm water, WWTPs</a:t>
            </a:r>
          </a:p>
        </p:txBody>
      </p:sp>
      <p:sp>
        <p:nvSpPr>
          <p:cNvPr id="89" name="TextBox 88"/>
          <p:cNvSpPr txBox="1"/>
          <p:nvPr/>
        </p:nvSpPr>
        <p:spPr>
          <a:xfrm>
            <a:off x="4633435" y="41390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776683" y="4800600"/>
            <a:ext cx="4214917"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68058" y="545676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Suspended Sediment Concentration (SSC)</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8556" y="46879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err="1"/>
              <a:t>Rosgen</a:t>
            </a:r>
            <a:r>
              <a:rPr lang="en-US" dirty="0"/>
              <a:t> Stream Classification System</a:t>
            </a:r>
          </a:p>
        </p:txBody>
      </p:sp>
      <p:sp>
        <p:nvSpPr>
          <p:cNvPr id="99" name="TextBox 98"/>
          <p:cNvSpPr txBox="1"/>
          <p:nvPr/>
        </p:nvSpPr>
        <p:spPr>
          <a:xfrm>
            <a:off x="4572000" y="4675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err="1"/>
              <a:t>Rosgen</a:t>
            </a:r>
            <a:r>
              <a:rPr lang="en-US" dirty="0"/>
              <a:t> Stream Classification System</a:t>
            </a:r>
          </a:p>
        </p:txBody>
      </p:sp>
      <p:sp>
        <p:nvSpPr>
          <p:cNvPr id="63" name="7-Point Star 62"/>
          <p:cNvSpPr/>
          <p:nvPr/>
        </p:nvSpPr>
        <p:spPr>
          <a:xfrm>
            <a:off x="4711065" y="6238002"/>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pic>
        <p:nvPicPr>
          <p:cNvPr id="79"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6249351"/>
            <a:ext cx="555005" cy="556422"/>
          </a:xfrm>
          <a:prstGeom prst="rect">
            <a:avLst/>
          </a:prstGeom>
          <a:noFill/>
        </p:spPr>
      </p:pic>
      <p:sp>
        <p:nvSpPr>
          <p:cNvPr id="100" name="TextBox 99"/>
          <p:cNvSpPr txBox="1"/>
          <p:nvPr/>
        </p:nvSpPr>
        <p:spPr>
          <a:xfrm>
            <a:off x="4859274" y="6349099"/>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sp>
        <p:nvSpPr>
          <p:cNvPr id="2" name="Rectangle 1"/>
          <p:cNvSpPr/>
          <p:nvPr/>
        </p:nvSpPr>
        <p:spPr>
          <a:xfrm>
            <a:off x="2298302" y="5562600"/>
            <a:ext cx="2235598" cy="938719"/>
          </a:xfrm>
          <a:prstGeom prst="rect">
            <a:avLst/>
          </a:prstGeom>
        </p:spPr>
        <p:txBody>
          <a:bodyPr wrap="square">
            <a:spAutoFit/>
          </a:bodyPr>
          <a:lstStyle/>
          <a:p>
            <a:r>
              <a:rPr lang="en-US" sz="1100" dirty="0">
                <a:latin typeface="Times New Roman" panose="02020603050405020304" pitchFamily="18" charset="0"/>
                <a:cs typeface="Times New Roman" panose="02020603050405020304" pitchFamily="18" charset="0"/>
              </a:rPr>
              <a:t>Suspended materials include soil particles (clay, silt and sand</a:t>
            </a:r>
            <a:r>
              <a:rPr lang="en-US" sz="1100" dirty="0" smtClean="0">
                <a:latin typeface="Times New Roman" panose="02020603050405020304" pitchFamily="18" charset="0"/>
                <a:cs typeface="Times New Roman" panose="02020603050405020304" pitchFamily="18" charset="0"/>
              </a:rPr>
              <a:t>) only. Regular monitoring of SSC can help </a:t>
            </a:r>
          </a:p>
          <a:p>
            <a:r>
              <a:rPr lang="en-US" sz="1100" dirty="0">
                <a:latin typeface="Times New Roman" panose="02020603050405020304" pitchFamily="18" charset="0"/>
                <a:cs typeface="Times New Roman" panose="02020603050405020304" pitchFamily="18" charset="0"/>
              </a:rPr>
              <a:t>d</a:t>
            </a:r>
            <a:r>
              <a:rPr lang="en-US" sz="1100" dirty="0" smtClean="0">
                <a:latin typeface="Times New Roman" panose="02020603050405020304" pitchFamily="18" charset="0"/>
                <a:cs typeface="Times New Roman" panose="02020603050405020304" pitchFamily="18" charset="0"/>
              </a:rPr>
              <a:t>etect trends that might indicate increasing erosion.</a:t>
            </a:r>
            <a:endParaRPr lang="en-US" sz="1100" dirty="0">
              <a:latin typeface="Times New Roman" panose="02020603050405020304" pitchFamily="18" charset="0"/>
              <a:cs typeface="Times New Roman" panose="02020603050405020304" pitchFamily="18" charset="0"/>
            </a:endParaRPr>
          </a:p>
        </p:txBody>
      </p:sp>
      <p:sp>
        <p:nvSpPr>
          <p:cNvPr id="47" name="Rectangle 46"/>
          <p:cNvSpPr/>
          <p:nvPr/>
        </p:nvSpPr>
        <p:spPr>
          <a:xfrm>
            <a:off x="23633" y="5457825"/>
            <a:ext cx="2205544" cy="1446550"/>
          </a:xfrm>
          <a:prstGeom prst="rect">
            <a:avLst/>
          </a:prstGeom>
        </p:spPr>
        <p:txBody>
          <a:bodyPr wrap="square">
            <a:spAutoFit/>
          </a:bodyPr>
          <a:lstStyle/>
          <a:p>
            <a:r>
              <a:rPr lang="en-US" sz="1100" dirty="0">
                <a:latin typeface="Times New Roman" panose="02020603050405020304" pitchFamily="18" charset="0"/>
                <a:cs typeface="Times New Roman" panose="02020603050405020304" pitchFamily="18" charset="0"/>
              </a:rPr>
              <a:t>Phosphorus and metals are attracted to sediment particles which increase nutrient levels and toxic metals in streams. High levels of sediment can stop light penetration reducing plant growth and when it settles can cover valuable habitat for aquatic </a:t>
            </a:r>
            <a:r>
              <a:rPr lang="en-US" sz="1100" dirty="0" smtClean="0">
                <a:latin typeface="Times New Roman" panose="02020603050405020304" pitchFamily="18" charset="0"/>
                <a:cs typeface="Times New Roman" panose="02020603050405020304" pitchFamily="18" charset="0"/>
              </a:rPr>
              <a:t>animals.</a:t>
            </a:r>
            <a:endParaRPr lang="en-US" sz="11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6649896" y="1134477"/>
            <a:ext cx="389850" cy="261610"/>
          </a:xfrm>
          <a:prstGeom prst="rect">
            <a:avLst/>
          </a:prstGeom>
          <a:noFill/>
        </p:spPr>
        <p:txBody>
          <a:bodyPr wrap="none" rtlCol="0">
            <a:spAutoFit/>
          </a:bodyPr>
          <a:lstStyle/>
          <a:p>
            <a:r>
              <a:rPr lang="en-US" sz="1100" dirty="0" smtClean="0">
                <a:latin typeface="Times New Roman" panose="02020603050405020304" pitchFamily="18" charset="0"/>
                <a:cs typeface="Times New Roman" panose="02020603050405020304" pitchFamily="18" charset="0"/>
              </a:rPr>
              <a:t>NA</a:t>
            </a:r>
            <a:endParaRPr lang="en-US" sz="1100" dirty="0">
              <a:latin typeface="Times New Roman" panose="02020603050405020304" pitchFamily="18" charset="0"/>
              <a:cs typeface="Times New Roman" panose="02020603050405020304" pitchFamily="18" charset="0"/>
            </a:endParaRPr>
          </a:p>
        </p:txBody>
      </p:sp>
      <p:sp>
        <p:nvSpPr>
          <p:cNvPr id="49" name="TextBox 48"/>
          <p:cNvSpPr txBox="1"/>
          <p:nvPr/>
        </p:nvSpPr>
        <p:spPr>
          <a:xfrm>
            <a:off x="6660055" y="1752600"/>
            <a:ext cx="389850" cy="261610"/>
          </a:xfrm>
          <a:prstGeom prst="rect">
            <a:avLst/>
          </a:prstGeom>
          <a:noFill/>
        </p:spPr>
        <p:txBody>
          <a:bodyPr wrap="none" rtlCol="0">
            <a:spAutoFit/>
          </a:bodyPr>
          <a:lstStyle/>
          <a:p>
            <a:r>
              <a:rPr lang="en-US" sz="1100" dirty="0" smtClean="0">
                <a:latin typeface="Times New Roman" panose="02020603050405020304" pitchFamily="18" charset="0"/>
                <a:cs typeface="Times New Roman" panose="02020603050405020304" pitchFamily="18" charset="0"/>
              </a:rPr>
              <a:t>NA</a:t>
            </a:r>
            <a:endParaRPr lang="en-US" sz="1100"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17620" y="852767"/>
            <a:ext cx="3845380" cy="2347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286000" y="2405649"/>
            <a:ext cx="2261148" cy="769441"/>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Not used to determine water quality but can be used for stream restoration </a:t>
            </a:r>
            <a:r>
              <a:rPr lang="en-US" sz="1100" dirty="0" smtClean="0">
                <a:latin typeface="Times New Roman" panose="02020603050405020304" pitchFamily="18" charset="0"/>
                <a:cs typeface="Times New Roman" panose="02020603050405020304" pitchFamily="18" charset="0"/>
              </a:rPr>
              <a:t>studies. </a:t>
            </a:r>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p:txBody>
      </p:sp>
      <p:sp>
        <p:nvSpPr>
          <p:cNvPr id="45" name="Rectangle 44"/>
          <p:cNvSpPr/>
          <p:nvPr/>
        </p:nvSpPr>
        <p:spPr>
          <a:xfrm>
            <a:off x="5614564" y="3246369"/>
            <a:ext cx="2459885" cy="3435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46" name="Rectangle 45"/>
          <p:cNvSpPr/>
          <p:nvPr/>
        </p:nvSpPr>
        <p:spPr>
          <a:xfrm>
            <a:off x="5573896" y="6292804"/>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2109655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12731" y="2145075"/>
            <a:ext cx="4499609" cy="66015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Productivity of aquatic ecosystems is reduced considerable with pH &lt; 5</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606570" y="5483207"/>
            <a:ext cx="4499609" cy="600163"/>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459275"/>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100" dirty="0">
                <a:solidFill>
                  <a:schemeClr val="tx1"/>
                </a:solidFill>
                <a:latin typeface="Times New Roman" panose="02020603050405020304" pitchFamily="18" charset="0"/>
                <a:cs typeface="Times New Roman" panose="02020603050405020304" pitchFamily="18" charset="0"/>
              </a:rPr>
              <a:t>9 SU </a:t>
            </a:r>
            <a:r>
              <a:rPr lang="es-ES" sz="1100" dirty="0" smtClean="0">
                <a:solidFill>
                  <a:schemeClr val="tx1"/>
                </a:solidFill>
                <a:latin typeface="Times New Roman" panose="02020603050405020304" pitchFamily="18" charset="0"/>
                <a:cs typeface="Times New Roman" panose="02020603050405020304" pitchFamily="18" charset="0"/>
              </a:rPr>
              <a:t> &gt;  </a:t>
            </a:r>
            <a:r>
              <a:rPr lang="es-ES" sz="1100" dirty="0">
                <a:solidFill>
                  <a:schemeClr val="tx1"/>
                </a:solidFill>
                <a:latin typeface="Times New Roman" panose="02020603050405020304" pitchFamily="18" charset="0"/>
                <a:cs typeface="Times New Roman" panose="02020603050405020304" pitchFamily="18" charset="0"/>
              </a:rPr>
              <a:t>pH </a:t>
            </a:r>
            <a:r>
              <a:rPr lang="es-ES" sz="1100" dirty="0" smtClean="0">
                <a:solidFill>
                  <a:schemeClr val="tx1"/>
                </a:solidFill>
                <a:latin typeface="Times New Roman" panose="02020603050405020304" pitchFamily="18" charset="0"/>
                <a:cs typeface="Times New Roman" panose="02020603050405020304" pitchFamily="18" charset="0"/>
              </a:rPr>
              <a:t> &gt;  6 </a:t>
            </a:r>
            <a:r>
              <a:rPr lang="es-ES" sz="1100" dirty="0">
                <a:solidFill>
                  <a:schemeClr val="tx1"/>
                </a:solidFill>
                <a:latin typeface="Times New Roman" panose="02020603050405020304" pitchFamily="18" charset="0"/>
                <a:cs typeface="Times New Roman" panose="02020603050405020304" pitchFamily="18" charset="0"/>
              </a:rPr>
              <a:t>SU </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59055" y="1076236"/>
            <a:ext cx="4469130" cy="938719"/>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pH is the measure of the concentration of hydrogen ions </a:t>
            </a:r>
            <a:r>
              <a:rPr lang="en-US" sz="1100" dirty="0" smtClean="0">
                <a:latin typeface="Times New Roman" panose="02020603050405020304" pitchFamily="18" charset="0"/>
                <a:cs typeface="Times New Roman" panose="02020603050405020304" pitchFamily="18" charset="0"/>
              </a:rPr>
              <a:t>in </a:t>
            </a:r>
            <a:r>
              <a:rPr lang="en-US" sz="1100" dirty="0">
                <a:latin typeface="Times New Roman" panose="02020603050405020304" pitchFamily="18" charset="0"/>
                <a:cs typeface="Times New Roman" panose="02020603050405020304" pitchFamily="18" charset="0"/>
              </a:rPr>
              <a:t>a solution (water or other). The measure is stated in a standard units from 0 to 14 with 7 being </a:t>
            </a:r>
            <a:r>
              <a:rPr lang="en-US" sz="1100" dirty="0" smtClean="0">
                <a:latin typeface="Times New Roman" panose="02020603050405020304" pitchFamily="18" charset="0"/>
                <a:cs typeface="Times New Roman" panose="02020603050405020304" pitchFamily="18" charset="0"/>
              </a:rPr>
              <a:t>natural </a:t>
            </a:r>
            <a:r>
              <a:rPr lang="en-US" sz="1100" dirty="0">
                <a:latin typeface="Times New Roman" panose="02020603050405020304" pitchFamily="18" charset="0"/>
                <a:cs typeface="Times New Roman" panose="02020603050405020304" pitchFamily="18" charset="0"/>
              </a:rPr>
              <a:t>and typically ideal for municipal processes. </a:t>
            </a:r>
            <a:r>
              <a:rPr lang="en-US" sz="1100" dirty="0" smtClean="0">
                <a:latin typeface="Times New Roman" panose="02020603050405020304" pitchFamily="18" charset="0"/>
                <a:cs typeface="Times New Roman" panose="02020603050405020304" pitchFamily="18" charset="0"/>
              </a:rPr>
              <a:t>If pH is &lt; 7 it is considered “acidic” and &gt; 7 it is “basic”. It is measured in standard units (SU).</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438400"/>
            <a:ext cx="2203639" cy="938719"/>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pH indicates </a:t>
            </a:r>
            <a:r>
              <a:rPr lang="en-US" dirty="0" smtClean="0">
                <a:latin typeface="Times New Roman" panose="02020603050405020304" pitchFamily="18" charset="0"/>
                <a:cs typeface="Times New Roman" panose="02020603050405020304" pitchFamily="18" charset="0"/>
              </a:rPr>
              <a:t>whether </a:t>
            </a:r>
            <a:r>
              <a:rPr lang="en-US" dirty="0">
                <a:latin typeface="Times New Roman" panose="02020603050405020304" pitchFamily="18" charset="0"/>
                <a:cs typeface="Times New Roman" panose="02020603050405020304" pitchFamily="18" charset="0"/>
              </a:rPr>
              <a:t>the water can support aquatic life. </a:t>
            </a:r>
            <a:r>
              <a:rPr lang="en-US" dirty="0" smtClean="0">
                <a:latin typeface="Times New Roman" panose="02020603050405020304" pitchFamily="18" charset="0"/>
                <a:cs typeface="Times New Roman" panose="02020603050405020304" pitchFamily="18" charset="0"/>
              </a:rPr>
              <a:t>pH </a:t>
            </a:r>
            <a:r>
              <a:rPr lang="en-US" dirty="0">
                <a:latin typeface="Times New Roman" panose="02020603050405020304" pitchFamily="18" charset="0"/>
                <a:cs typeface="Times New Roman" panose="02020603050405020304" pitchFamily="18" charset="0"/>
              </a:rPr>
              <a:t>also has effects on the toxicity of other substances (i.e. iron, aluminum, mercury). </a:t>
            </a: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20955"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0507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648200" y="1083847"/>
            <a:ext cx="434340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Mining activities, industry, wetlands</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54122"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54122" y="144488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85342" y="213171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9374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3090446"/>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948778"/>
            <a:ext cx="555005" cy="556422"/>
          </a:xfrm>
          <a:prstGeom prst="rect">
            <a:avLst/>
          </a:prstGeom>
          <a:noFill/>
        </p:spPr>
      </p:pic>
      <p:sp>
        <p:nvSpPr>
          <p:cNvPr id="76" name="Rectangle 75"/>
          <p:cNvSpPr/>
          <p:nvPr/>
        </p:nvSpPr>
        <p:spPr>
          <a:xfrm>
            <a:off x="4612731" y="900514"/>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613435"/>
            <a:ext cx="4499611" cy="869772"/>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Richards-Baker Flashiness Index</a:t>
            </a:r>
          </a:p>
        </p:txBody>
      </p:sp>
      <p:sp>
        <p:nvSpPr>
          <p:cNvPr id="82" name="TextBox 81"/>
          <p:cNvSpPr txBox="1"/>
          <p:nvPr/>
        </p:nvSpPr>
        <p:spPr>
          <a:xfrm>
            <a:off x="52894" y="4369713"/>
            <a:ext cx="4469130" cy="430887"/>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An index used to </a:t>
            </a:r>
            <a:r>
              <a:rPr lang="en-US" sz="1100" dirty="0" smtClean="0">
                <a:latin typeface="Times New Roman" panose="02020603050405020304" pitchFamily="18" charset="0"/>
                <a:cs typeface="Times New Roman" panose="02020603050405020304" pitchFamily="18" charset="0"/>
              </a:rPr>
              <a:t>quantify </a:t>
            </a:r>
            <a:r>
              <a:rPr lang="en-US" sz="1100" dirty="0">
                <a:latin typeface="Times New Roman" panose="02020603050405020304" pitchFamily="18" charset="0"/>
                <a:cs typeface="Times New Roman" panose="02020603050405020304" pitchFamily="18" charset="0"/>
              </a:rPr>
              <a:t>the frequency and rapidity of short-term changes in stream flow caused by storm events. </a:t>
            </a:r>
          </a:p>
        </p:txBody>
      </p:sp>
      <p:sp>
        <p:nvSpPr>
          <p:cNvPr id="83" name="TextBox 82"/>
          <p:cNvSpPr txBox="1"/>
          <p:nvPr/>
        </p:nvSpPr>
        <p:spPr>
          <a:xfrm>
            <a:off x="52894" y="5648236"/>
            <a:ext cx="2209800" cy="938719"/>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The index is a tool for diagnosing the scale of a stream channel or stability problem and can be used in determining sites to install management practices. </a:t>
            </a: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57091" y="4389141"/>
            <a:ext cx="434340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Changes in land use will increase flashiness of a stream. </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633406" y="41579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47653" y="4735830"/>
            <a:ext cx="4558247" cy="769441"/>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The R-B index is influenced by the size of the watershed, percent of impervious surface area, and amount of tile drainage so target levels are not recommended.  Instead index values can be analyzed over time to develop trends.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47395" y="457200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644036" y="5665113"/>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Daily flow is needed, so the index can only be calculated for sites and time periods where continuous flow data exists </a:t>
            </a:r>
          </a:p>
        </p:txBody>
      </p:sp>
      <p:sp>
        <p:nvSpPr>
          <p:cNvPr id="93" name="TextBox 92"/>
          <p:cNvSpPr txBox="1"/>
          <p:nvPr/>
        </p:nvSpPr>
        <p:spPr>
          <a:xfrm>
            <a:off x="4578441" y="54533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Richards-Baker Flashiness Index</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16034" y="2268200"/>
            <a:ext cx="2203639" cy="1446550"/>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pH is sensitive to many water quality characteristics. Even temperature can change the pH level of a solution. pH can be affected by organic material, acid precipitation, bedrock and soil composition, and industry and mining activities. </a:t>
            </a:r>
            <a:endParaRPr lang="en-US" dirty="0" smtClean="0">
              <a:latin typeface="Times New Roman" panose="02020603050405020304" pitchFamily="18" charset="0"/>
              <a:cs typeface="Times New Roman" panose="02020603050405020304" pitchFamily="18" charset="0"/>
            </a:endParaRPr>
          </a:p>
        </p:txBody>
      </p:sp>
      <p:sp>
        <p:nvSpPr>
          <p:cNvPr id="77" name="TextBox 76"/>
          <p:cNvSpPr txBox="1"/>
          <p:nvPr/>
        </p:nvSpPr>
        <p:spPr>
          <a:xfrm>
            <a:off x="8556" y="46879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pH</a:t>
            </a:r>
          </a:p>
        </p:txBody>
      </p:sp>
      <p:sp>
        <p:nvSpPr>
          <p:cNvPr id="99" name="TextBox 98"/>
          <p:cNvSpPr txBox="1"/>
          <p:nvPr/>
        </p:nvSpPr>
        <p:spPr>
          <a:xfrm>
            <a:off x="4572000" y="467527"/>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pH</a:t>
            </a:r>
          </a:p>
        </p:txBody>
      </p:sp>
      <p:sp>
        <p:nvSpPr>
          <p:cNvPr id="2" name="TextBox 1"/>
          <p:cNvSpPr txBox="1"/>
          <p:nvPr/>
        </p:nvSpPr>
        <p:spPr>
          <a:xfrm>
            <a:off x="2309842" y="5628449"/>
            <a:ext cx="2297424" cy="600164"/>
          </a:xfrm>
          <a:prstGeom prst="rect">
            <a:avLst/>
          </a:prstGeom>
          <a:noFill/>
        </p:spPr>
        <p:txBody>
          <a:bodyPr wrap="none" rtlCol="0">
            <a:spAutoFit/>
          </a:bodyPr>
          <a:lstStyle/>
          <a:p>
            <a:r>
              <a:rPr lang="en-US" sz="1100" dirty="0" smtClean="0">
                <a:latin typeface="Times New Roman" panose="02020603050405020304" pitchFamily="18" charset="0"/>
                <a:cs typeface="Times New Roman" panose="02020603050405020304" pitchFamily="18" charset="0"/>
              </a:rPr>
              <a:t>A tool used to reduce sediment loads </a:t>
            </a:r>
          </a:p>
          <a:p>
            <a:r>
              <a:rPr lang="en-US" sz="1100" dirty="0">
                <a:latin typeface="Times New Roman" panose="02020603050405020304" pitchFamily="18" charset="0"/>
                <a:cs typeface="Times New Roman" panose="02020603050405020304" pitchFamily="18" charset="0"/>
              </a:rPr>
              <a:t>e</a:t>
            </a:r>
            <a:r>
              <a:rPr lang="en-US" sz="1100" dirty="0" smtClean="0">
                <a:latin typeface="Times New Roman" panose="02020603050405020304" pitchFamily="18" charset="0"/>
                <a:cs typeface="Times New Roman" panose="02020603050405020304" pitchFamily="18" charset="0"/>
              </a:rPr>
              <a:t>ntering a stream due to stream bank </a:t>
            </a:r>
          </a:p>
          <a:p>
            <a:r>
              <a:rPr lang="en-US" sz="1100" dirty="0" smtClean="0">
                <a:latin typeface="Times New Roman" panose="02020603050405020304" pitchFamily="18" charset="0"/>
                <a:cs typeface="Times New Roman" panose="02020603050405020304" pitchFamily="18" charset="0"/>
              </a:rPr>
              <a:t>erosion.</a:t>
            </a:r>
            <a:endParaRPr lang="en-US" sz="1100" dirty="0">
              <a:latin typeface="Times New Roman" panose="02020603050405020304" pitchFamily="18" charset="0"/>
              <a:cs typeface="Times New Roman" panose="02020603050405020304" pitchFamily="18" charset="0"/>
            </a:endParaRPr>
          </a:p>
        </p:txBody>
      </p:sp>
      <p:sp>
        <p:nvSpPr>
          <p:cNvPr id="50" name="Rectangle 49"/>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1" name="Rectangle 50"/>
          <p:cNvSpPr/>
          <p:nvPr/>
        </p:nvSpPr>
        <p:spPr>
          <a:xfrm>
            <a:off x="5562600" y="6228613"/>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2738214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23065" y="2147546"/>
            <a:ext cx="4499609" cy="632232"/>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Score </a:t>
            </a:r>
            <a:r>
              <a:rPr lang="en-US" sz="1100" dirty="0">
                <a:solidFill>
                  <a:schemeClr val="tx1"/>
                </a:solidFill>
                <a:latin typeface="Times New Roman" panose="02020603050405020304" pitchFamily="18" charset="0"/>
                <a:cs typeface="Times New Roman" panose="02020603050405020304" pitchFamily="18" charset="0"/>
              </a:rPr>
              <a:t>ranges from </a:t>
            </a:r>
            <a:r>
              <a:rPr lang="en-US" sz="1100" dirty="0" smtClean="0">
                <a:solidFill>
                  <a:schemeClr val="tx1"/>
                </a:solidFill>
                <a:latin typeface="Times New Roman" panose="02020603050405020304" pitchFamily="18" charset="0"/>
                <a:cs typeface="Times New Roman" panose="02020603050405020304" pitchFamily="18" charset="0"/>
              </a:rPr>
              <a:t>0 - 114 </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606570" y="5364776"/>
            <a:ext cx="4499609" cy="731223"/>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157697"/>
            <a:ext cx="4499611" cy="1003979"/>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a:t>
            </a:r>
            <a:r>
              <a:rPr lang="en-US" sz="1100" dirty="0">
                <a:solidFill>
                  <a:schemeClr val="tx1"/>
                </a:solidFill>
                <a:latin typeface="Times New Roman" panose="02020603050405020304" pitchFamily="18" charset="0"/>
                <a:cs typeface="Times New Roman" panose="02020603050405020304" pitchFamily="18" charset="0"/>
              </a:rPr>
              <a:t>70-100</a:t>
            </a:r>
            <a:r>
              <a:rPr lang="en-US" sz="1100" dirty="0" smtClean="0">
                <a:solidFill>
                  <a:schemeClr val="tx1"/>
                </a:solidFill>
                <a:latin typeface="Times New Roman" panose="02020603050405020304" pitchFamily="18" charset="0"/>
                <a:cs typeface="Times New Roman" panose="02020603050405020304" pitchFamily="18" charset="0"/>
              </a:rPr>
              <a:t>) </a:t>
            </a:r>
            <a:r>
              <a:rPr lang="en-US" sz="1100" dirty="0">
                <a:solidFill>
                  <a:schemeClr val="tx1"/>
                </a:solidFill>
                <a:latin typeface="Times New Roman" panose="02020603050405020304" pitchFamily="18" charset="0"/>
                <a:cs typeface="Times New Roman" panose="02020603050405020304" pitchFamily="18" charset="0"/>
              </a:rPr>
              <a:t>"Exceptional Warm Water </a:t>
            </a:r>
            <a:r>
              <a:rPr lang="en-US" sz="1100" dirty="0" smtClean="0">
                <a:solidFill>
                  <a:schemeClr val="tx1"/>
                </a:solidFill>
                <a:latin typeface="Times New Roman" panose="02020603050405020304" pitchFamily="18" charset="0"/>
                <a:cs typeface="Times New Roman" panose="02020603050405020304" pitchFamily="18" charset="0"/>
              </a:rPr>
              <a:t>Habitat”</a:t>
            </a:r>
          </a:p>
          <a:p>
            <a:pPr algn="ctr"/>
            <a:r>
              <a:rPr lang="en-US" sz="1100" dirty="0" smtClean="0">
                <a:solidFill>
                  <a:schemeClr val="tx1"/>
                </a:solidFill>
                <a:latin typeface="Times New Roman" panose="02020603050405020304" pitchFamily="18" charset="0"/>
                <a:cs typeface="Times New Roman" panose="02020603050405020304" pitchFamily="18" charset="0"/>
              </a:rPr>
              <a:t>(61-69</a:t>
            </a:r>
            <a:r>
              <a:rPr lang="en-US" sz="1100" dirty="0">
                <a:solidFill>
                  <a:schemeClr val="tx1"/>
                </a:solidFill>
                <a:latin typeface="Times New Roman" panose="02020603050405020304" pitchFamily="18" charset="0"/>
                <a:cs typeface="Times New Roman" panose="02020603050405020304" pitchFamily="18" charset="0"/>
              </a:rPr>
              <a:t>) </a:t>
            </a:r>
            <a:r>
              <a:rPr lang="en-US" sz="1100" dirty="0" smtClean="0">
                <a:solidFill>
                  <a:schemeClr val="tx1"/>
                </a:solidFill>
                <a:latin typeface="Times New Roman" panose="02020603050405020304" pitchFamily="18" charset="0"/>
                <a:cs typeface="Times New Roman" panose="02020603050405020304" pitchFamily="18" charset="0"/>
              </a:rPr>
              <a:t>"</a:t>
            </a:r>
            <a:r>
              <a:rPr lang="en-US" sz="1100" dirty="0">
                <a:solidFill>
                  <a:schemeClr val="tx1"/>
                </a:solidFill>
                <a:latin typeface="Times New Roman" panose="02020603050405020304" pitchFamily="18" charset="0"/>
                <a:cs typeface="Times New Roman" panose="02020603050405020304" pitchFamily="18" charset="0"/>
              </a:rPr>
              <a:t>Warm Water Habitat (</a:t>
            </a:r>
            <a:r>
              <a:rPr lang="en-US" sz="1100" dirty="0" smtClean="0">
                <a:solidFill>
                  <a:schemeClr val="tx1"/>
                </a:solidFill>
                <a:latin typeface="Times New Roman" panose="02020603050405020304" pitchFamily="18" charset="0"/>
                <a:cs typeface="Times New Roman" panose="02020603050405020304" pitchFamily="18" charset="0"/>
              </a:rPr>
              <a:t>WWH)</a:t>
            </a:r>
          </a:p>
          <a:p>
            <a:pPr algn="ctr"/>
            <a:r>
              <a:rPr lang="en-US" sz="1100" dirty="0" smtClean="0">
                <a:solidFill>
                  <a:schemeClr val="tx1"/>
                </a:solidFill>
                <a:latin typeface="Times New Roman" panose="02020603050405020304" pitchFamily="18" charset="0"/>
                <a:cs typeface="Times New Roman" panose="02020603050405020304" pitchFamily="18" charset="0"/>
              </a:rPr>
              <a:t>(50-60</a:t>
            </a:r>
            <a:r>
              <a:rPr lang="en-US" sz="1100" dirty="0">
                <a:solidFill>
                  <a:schemeClr val="tx1"/>
                </a:solidFill>
                <a:latin typeface="Times New Roman" panose="02020603050405020304" pitchFamily="18" charset="0"/>
                <a:cs typeface="Times New Roman" panose="02020603050405020304" pitchFamily="18" charset="0"/>
              </a:rPr>
              <a:t>) </a:t>
            </a:r>
            <a:r>
              <a:rPr lang="en-US" sz="1100" dirty="0" smtClean="0">
                <a:solidFill>
                  <a:schemeClr val="tx1"/>
                </a:solidFill>
                <a:latin typeface="Times New Roman" panose="02020603050405020304" pitchFamily="18" charset="0"/>
                <a:cs typeface="Times New Roman" panose="02020603050405020304" pitchFamily="18" charset="0"/>
              </a:rPr>
              <a:t>"</a:t>
            </a:r>
            <a:r>
              <a:rPr lang="en-US" sz="1100" dirty="0">
                <a:solidFill>
                  <a:schemeClr val="tx1"/>
                </a:solidFill>
                <a:latin typeface="Times New Roman" panose="02020603050405020304" pitchFamily="18" charset="0"/>
                <a:cs typeface="Times New Roman" panose="02020603050405020304" pitchFamily="18" charset="0"/>
              </a:rPr>
              <a:t>Warm Water Habitat," but </a:t>
            </a:r>
            <a:r>
              <a:rPr lang="en-US" sz="1100" dirty="0" smtClean="0">
                <a:solidFill>
                  <a:schemeClr val="tx1"/>
                </a:solidFill>
                <a:latin typeface="Times New Roman" panose="02020603050405020304" pitchFamily="18" charset="0"/>
                <a:cs typeface="Times New Roman" panose="02020603050405020304" pitchFamily="18" charset="0"/>
              </a:rPr>
              <a:t>some </a:t>
            </a:r>
            <a:r>
              <a:rPr lang="en-US" sz="1100" dirty="0">
                <a:solidFill>
                  <a:schemeClr val="tx1"/>
                </a:solidFill>
                <a:latin typeface="Times New Roman" panose="02020603050405020304" pitchFamily="18" charset="0"/>
                <a:cs typeface="Times New Roman" panose="02020603050405020304" pitchFamily="18" charset="0"/>
              </a:rPr>
              <a:t>features </a:t>
            </a:r>
            <a:r>
              <a:rPr lang="en-US" sz="1100" dirty="0" smtClean="0">
                <a:solidFill>
                  <a:schemeClr val="tx1"/>
                </a:solidFill>
                <a:latin typeface="Times New Roman" panose="02020603050405020304" pitchFamily="18" charset="0"/>
                <a:cs typeface="Times New Roman" panose="02020603050405020304" pitchFamily="18" charset="0"/>
              </a:rPr>
              <a:t>are lacking</a:t>
            </a:r>
            <a:endParaRPr lang="en-US" sz="1100" dirty="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(0-49</a:t>
            </a:r>
            <a:r>
              <a:rPr lang="en-US" sz="1100" dirty="0">
                <a:solidFill>
                  <a:schemeClr val="tx1"/>
                </a:solidFill>
                <a:latin typeface="Times New Roman" panose="02020603050405020304" pitchFamily="18" charset="0"/>
                <a:cs typeface="Times New Roman" panose="02020603050405020304" pitchFamily="18" charset="0"/>
              </a:rPr>
              <a:t>) </a:t>
            </a:r>
            <a:r>
              <a:rPr lang="en-US" sz="1100" dirty="0" smtClean="0">
                <a:solidFill>
                  <a:schemeClr val="tx1"/>
                </a:solidFill>
                <a:latin typeface="Times New Roman" panose="02020603050405020304" pitchFamily="18" charset="0"/>
                <a:cs typeface="Times New Roman" panose="02020603050405020304" pitchFamily="18" charset="0"/>
              </a:rPr>
              <a:t>"</a:t>
            </a:r>
            <a:r>
              <a:rPr lang="en-US" sz="1100" dirty="0">
                <a:solidFill>
                  <a:schemeClr val="tx1"/>
                </a:solidFill>
                <a:latin typeface="Times New Roman" panose="02020603050405020304" pitchFamily="18" charset="0"/>
                <a:cs typeface="Times New Roman" panose="02020603050405020304" pitchFamily="18" charset="0"/>
              </a:rPr>
              <a:t>Modified Warm Water </a:t>
            </a:r>
            <a:r>
              <a:rPr lang="en-US" sz="1100" dirty="0" smtClean="0">
                <a:solidFill>
                  <a:schemeClr val="tx1"/>
                </a:solidFill>
                <a:latin typeface="Times New Roman" panose="02020603050405020304" pitchFamily="18" charset="0"/>
                <a:cs typeface="Times New Roman" panose="02020603050405020304" pitchFamily="18" charset="0"/>
              </a:rPr>
              <a:t>Habitat”</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59989" y="1219200"/>
            <a:ext cx="4469130" cy="938719"/>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The CQHEI is a physical habitat index that was developed by the Ohio Environmental Protection Agency to be used as a "citizens" companion to the QHEI used by State professionals. The purpose of the index is to provide a measure of the stream habitat and riparian health that generally corresponds to physical factors affecting aquatic life.</a:t>
            </a:r>
          </a:p>
        </p:txBody>
      </p:sp>
      <p:sp>
        <p:nvSpPr>
          <p:cNvPr id="56" name="TextBox 55"/>
          <p:cNvSpPr txBox="1"/>
          <p:nvPr/>
        </p:nvSpPr>
        <p:spPr>
          <a:xfrm>
            <a:off x="59054" y="23622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Habitat is strongly correlated to the biological communities living in a stream. This index provides much more description of the habitat characteristics so that anyone can understand the terminology.</a:t>
            </a:r>
          </a:p>
        </p:txBody>
      </p:sp>
      <p:sp>
        <p:nvSpPr>
          <p:cNvPr id="57" name="TextBox 56"/>
          <p:cNvSpPr txBox="1"/>
          <p:nvPr/>
        </p:nvSpPr>
        <p:spPr>
          <a:xfrm>
            <a:off x="14794" y="1106817"/>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76200" y="213360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43955" y="210507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711255" y="1119247"/>
            <a:ext cx="4235071" cy="240336"/>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67638" y="217787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6" name="Rectangle 75"/>
          <p:cNvSpPr/>
          <p:nvPr/>
        </p:nvSpPr>
        <p:spPr>
          <a:xfrm>
            <a:off x="4612731" y="1143000"/>
            <a:ext cx="4509133" cy="1630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735936"/>
            <a:ext cx="4499611" cy="62345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8804"/>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fr-FR" dirty="0"/>
              <a:t>Qualitative Habitat Evaluation Index (QHEI) </a:t>
            </a:r>
            <a:endParaRPr lang="en-US" dirty="0"/>
          </a:p>
        </p:txBody>
      </p:sp>
      <p:sp>
        <p:nvSpPr>
          <p:cNvPr id="82" name="TextBox 81"/>
          <p:cNvSpPr txBox="1"/>
          <p:nvPr/>
        </p:nvSpPr>
        <p:spPr>
          <a:xfrm>
            <a:off x="59989" y="4343400"/>
            <a:ext cx="4469130" cy="938719"/>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The QHEI is a physical habitat index that was developed by the Ohio Environmental Protection Agency in 1989 to evaluate stream and river habitat characteristics important to biological communities. The purpose of the index is to provide a measure of the stream habitat and riparian health that  corresponds to physical factors affecting aquatic </a:t>
            </a:r>
            <a:r>
              <a:rPr lang="en-US" sz="1100" dirty="0" smtClean="0">
                <a:latin typeface="Times New Roman" panose="02020603050405020304" pitchFamily="18" charset="0"/>
                <a:cs typeface="Times New Roman" panose="02020603050405020304" pitchFamily="18" charset="0"/>
              </a:rPr>
              <a:t>life. </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59989" y="5576500"/>
            <a:ext cx="2209800" cy="1277273"/>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Habitat is very strongly correlated to the biological communities a stream can support. Species of fish and aquatic bugs have different habitat requirements. A variety of habitat types supports a more diverse biological community. </a:t>
            </a:r>
          </a:p>
        </p:txBody>
      </p:sp>
      <p:sp>
        <p:nvSpPr>
          <p:cNvPr id="84" name="TextBox 83"/>
          <p:cNvSpPr txBox="1"/>
          <p:nvPr/>
        </p:nvSpPr>
        <p:spPr>
          <a:xfrm>
            <a:off x="-27915" y="419100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782362" y="4356029"/>
            <a:ext cx="4207246"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unfish </a:t>
            </a:r>
            <a:r>
              <a:rPr lang="en-US" dirty="0">
                <a:latin typeface="Times New Roman" panose="02020603050405020304" pitchFamily="18" charset="0"/>
                <a:cs typeface="Times New Roman" panose="02020603050405020304" pitchFamily="18" charset="0"/>
              </a:rPr>
              <a:t>live in pools, darters live in riffles, some suckers require </a:t>
            </a:r>
            <a:r>
              <a:rPr lang="en-US" dirty="0" smtClean="0">
                <a:latin typeface="Times New Roman" panose="02020603050405020304" pitchFamily="18" charset="0"/>
                <a:cs typeface="Times New Roman" panose="02020603050405020304" pitchFamily="18" charset="0"/>
              </a:rPr>
              <a:t>flowing. </a:t>
            </a:r>
            <a:r>
              <a:rPr lang="en-US" dirty="0">
                <a:latin typeface="Times New Roman" panose="02020603050405020304" pitchFamily="18" charset="0"/>
                <a:cs typeface="Times New Roman" panose="02020603050405020304" pitchFamily="18" charset="0"/>
              </a:rPr>
              <a:t>water </a:t>
            </a:r>
          </a:p>
        </p:txBody>
      </p:sp>
      <p:sp>
        <p:nvSpPr>
          <p:cNvPr id="89" name="TextBox 88"/>
          <p:cNvSpPr txBox="1"/>
          <p:nvPr/>
        </p:nvSpPr>
        <p:spPr>
          <a:xfrm>
            <a:off x="4819037" y="4127429"/>
            <a:ext cx="4169813"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97045" y="5008819"/>
            <a:ext cx="4484370"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Excellent ≥ </a:t>
            </a:r>
            <a:r>
              <a:rPr lang="en-US" dirty="0" smtClean="0">
                <a:latin typeface="Times New Roman" panose="02020603050405020304" pitchFamily="18" charset="0"/>
                <a:cs typeface="Times New Roman" panose="02020603050405020304" pitchFamily="18" charset="0"/>
              </a:rPr>
              <a:t>70; </a:t>
            </a:r>
            <a:r>
              <a:rPr lang="en-US" dirty="0">
                <a:latin typeface="Times New Roman" panose="02020603050405020304" pitchFamily="18" charset="0"/>
                <a:cs typeface="Times New Roman" panose="02020603050405020304" pitchFamily="18" charset="0"/>
              </a:rPr>
              <a:t>Good  </a:t>
            </a:r>
            <a:r>
              <a:rPr lang="en-US" dirty="0" smtClean="0">
                <a:latin typeface="Times New Roman" panose="02020603050405020304" pitchFamily="18" charset="0"/>
                <a:cs typeface="Times New Roman" panose="02020603050405020304" pitchFamily="18" charset="0"/>
              </a:rPr>
              <a:t>55-69; Fair 43-54; Poor 30-42; Very </a:t>
            </a:r>
            <a:r>
              <a:rPr lang="en-US" dirty="0">
                <a:latin typeface="Times New Roman" panose="02020603050405020304" pitchFamily="18" charset="0"/>
                <a:cs typeface="Times New Roman" panose="02020603050405020304" pitchFamily="18" charset="0"/>
              </a:rPr>
              <a:t>Poor &lt;30 </a:t>
            </a:r>
          </a:p>
        </p:txBody>
      </p:sp>
      <p:sp>
        <p:nvSpPr>
          <p:cNvPr id="91" name="TextBox 90"/>
          <p:cNvSpPr txBox="1"/>
          <p:nvPr/>
        </p:nvSpPr>
        <p:spPr>
          <a:xfrm>
            <a:off x="4547961" y="478021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712970" y="5601542"/>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The scores range from </a:t>
            </a:r>
            <a:r>
              <a:rPr lang="en-US" dirty="0" smtClean="0">
                <a:latin typeface="Times New Roman" panose="02020603050405020304" pitchFamily="18" charset="0"/>
                <a:cs typeface="Times New Roman" panose="02020603050405020304" pitchFamily="18" charset="0"/>
              </a:rPr>
              <a:t>0 - 100 and &lt; 50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viewed </a:t>
            </a:r>
            <a:r>
              <a:rPr lang="en-US" dirty="0">
                <a:latin typeface="Times New Roman" panose="02020603050405020304" pitchFamily="18" charset="0"/>
                <a:cs typeface="Times New Roman" panose="02020603050405020304" pitchFamily="18" charset="0"/>
              </a:rPr>
              <a:t>as being impaired although not used to impair streams on the </a:t>
            </a:r>
            <a:r>
              <a:rPr lang="en-US" dirty="0" smtClean="0">
                <a:latin typeface="Times New Roman" panose="02020603050405020304" pitchFamily="18" charset="0"/>
                <a:cs typeface="Times New Roman" panose="02020603050405020304" pitchFamily="18" charset="0"/>
              </a:rPr>
              <a:t>IN 303(d</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list.</a:t>
            </a:r>
            <a:endParaRPr lang="en-US"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78441" y="538806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83733"/>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46002"/>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48" y="23622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The characteristics used to calculate the index include bottom type, hiding places, stream shape and human alterations, riparian areas and erosion, stream depth </a:t>
            </a:r>
            <a:r>
              <a:rPr lang="en-US" dirty="0" smtClean="0">
                <a:latin typeface="Times New Roman" panose="02020603050405020304" pitchFamily="18" charset="0"/>
                <a:cs typeface="Times New Roman" panose="02020603050405020304" pitchFamily="18" charset="0"/>
              </a:rPr>
              <a:t>velocity,  riffles </a:t>
            </a:r>
            <a:r>
              <a:rPr lang="en-US" dirty="0">
                <a:latin typeface="Times New Roman" panose="02020603050405020304" pitchFamily="18" charset="0"/>
                <a:cs typeface="Times New Roman" panose="02020603050405020304" pitchFamily="18" charset="0"/>
              </a:rPr>
              <a:t>and runs. </a:t>
            </a:r>
            <a:endParaRPr lang="en-US" dirty="0" smtClean="0">
              <a:latin typeface="Times New Roman" panose="02020603050405020304" pitchFamily="18" charset="0"/>
              <a:cs typeface="Times New Roman" panose="02020603050405020304" pitchFamily="18" charset="0"/>
            </a:endParaRPr>
          </a:p>
        </p:txBody>
      </p:sp>
      <p:sp>
        <p:nvSpPr>
          <p:cNvPr id="131" name="TextBox 130"/>
          <p:cNvSpPr txBox="1"/>
          <p:nvPr/>
        </p:nvSpPr>
        <p:spPr>
          <a:xfrm>
            <a:off x="2286000" y="55626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The characteristics used to calculate the index include substrate, riparian zone, </a:t>
            </a:r>
            <a:r>
              <a:rPr lang="en-US" dirty="0" err="1">
                <a:latin typeface="Times New Roman" panose="02020603050405020304" pitchFamily="18" charset="0"/>
                <a:cs typeface="Times New Roman" panose="02020603050405020304" pitchFamily="18" charset="0"/>
              </a:rPr>
              <a:t>streambank</a:t>
            </a:r>
            <a:r>
              <a:rPr lang="en-US" dirty="0">
                <a:latin typeface="Times New Roman" panose="02020603050405020304" pitchFamily="18" charset="0"/>
                <a:cs typeface="Times New Roman" panose="02020603050405020304" pitchFamily="18" charset="0"/>
              </a:rPr>
              <a:t> erosion, channel morphology, instream cover (i.e. woody debris, boulders), riffle, run and pool quality, and gradient. </a:t>
            </a:r>
          </a:p>
        </p:txBody>
      </p:sp>
      <p:sp>
        <p:nvSpPr>
          <p:cNvPr id="77" name="TextBox 76"/>
          <p:cNvSpPr txBox="1"/>
          <p:nvPr/>
        </p:nvSpPr>
        <p:spPr>
          <a:xfrm>
            <a:off x="8556" y="468797"/>
            <a:ext cx="4533900" cy="584775"/>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Citizens Qualitative Habitat Evaluation Index (CQHEI)</a:t>
            </a:r>
          </a:p>
        </p:txBody>
      </p:sp>
      <p:sp>
        <p:nvSpPr>
          <p:cNvPr id="51" name="Rectangle 50"/>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2" name="Rectangle 51"/>
          <p:cNvSpPr/>
          <p:nvPr/>
        </p:nvSpPr>
        <p:spPr>
          <a:xfrm>
            <a:off x="5555745" y="629631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4" name="TextBox 53"/>
          <p:cNvSpPr txBox="1"/>
          <p:nvPr/>
        </p:nvSpPr>
        <p:spPr>
          <a:xfrm>
            <a:off x="4572000" y="3705150"/>
            <a:ext cx="4533900" cy="338554"/>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fr-FR" dirty="0"/>
              <a:t>Qualitative Habitat Evaluation Index (QHEI) </a:t>
            </a:r>
            <a:endParaRPr lang="en-US" dirty="0"/>
          </a:p>
        </p:txBody>
      </p:sp>
      <p:sp>
        <p:nvSpPr>
          <p:cNvPr id="66" name="TextBox 65"/>
          <p:cNvSpPr txBox="1"/>
          <p:nvPr/>
        </p:nvSpPr>
        <p:spPr>
          <a:xfrm>
            <a:off x="4572000" y="482025"/>
            <a:ext cx="4533900" cy="584775"/>
          </a:xfrm>
          <a:prstGeom prst="rect">
            <a:avLst/>
          </a:prstGeom>
          <a:solidFill>
            <a:srgbClr val="00B0F0">
              <a:alpha val="5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Citizens Qualitative Habitat Evaluation Index (CQHEI)</a:t>
            </a:r>
          </a:p>
        </p:txBody>
      </p:sp>
    </p:spTree>
    <p:extLst>
      <p:ext uri="{BB962C8B-B14F-4D97-AF65-F5344CB8AC3E}">
        <p14:creationId xmlns:p14="http://schemas.microsoft.com/office/powerpoint/2010/main" val="98532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0" y="457200"/>
            <a:ext cx="4575810" cy="3192965"/>
          </a:xfrm>
          <a:prstGeom prst="rect">
            <a:avLst/>
          </a:prstGeom>
          <a:blipFill dpi="0" rotWithShape="1">
            <a:blip r:embed="rId2" cstate="print">
              <a:alphaModFix amt="50000"/>
              <a:extLst>
                <a:ext uri="{BEBA8EAE-BF5A-486C-A8C5-ECC9F3942E4B}">
                  <a14:imgProps xmlns:a14="http://schemas.microsoft.com/office/drawing/2010/main">
                    <a14:imgLayer r:embed="rId3">
                      <a14:imgEffect>
                        <a14:brightnessContrast bright="6000" contrast="15000"/>
                      </a14:imgEffect>
                    </a14:imgLayer>
                  </a14:imgProps>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38554"/>
          </a:xfrm>
          <a:prstGeom prst="rect">
            <a:avLst/>
          </a:prstGeom>
          <a:noFill/>
        </p:spPr>
        <p:txBody>
          <a:bodyPr wrap="square" rtlCol="0">
            <a:spAutoFit/>
          </a:bodyPr>
          <a:lstStyle/>
          <a:p>
            <a:r>
              <a:rPr lang="en-US" sz="1600" i="1" dirty="0" smtClean="0">
                <a:latin typeface="Times New Roman" panose="02020603050405020304" pitchFamily="18" charset="0"/>
                <a:cs typeface="Times New Roman" panose="02020603050405020304" pitchFamily="18" charset="0"/>
              </a:rPr>
              <a:t>Front of Card</a:t>
            </a:r>
            <a:endParaRPr lang="en-US" sz="1600"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38554"/>
          </a:xfrm>
          <a:prstGeom prst="rect">
            <a:avLst/>
          </a:prstGeom>
          <a:noFill/>
        </p:spPr>
        <p:txBody>
          <a:bodyPr wrap="square" rtlCol="0">
            <a:spAutoFit/>
          </a:bodyPr>
          <a:lstStyle/>
          <a:p>
            <a:r>
              <a:rPr lang="en-US" sz="1600" i="1" dirty="0" smtClean="0">
                <a:latin typeface="Times New Roman" panose="02020603050405020304" pitchFamily="18" charset="0"/>
                <a:cs typeface="Times New Roman" panose="02020603050405020304" pitchFamily="18" charset="0"/>
              </a:rPr>
              <a:t>Back of Card</a:t>
            </a:r>
            <a:endParaRPr lang="en-US" sz="1600"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70688" y="3575304"/>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0" y="458801"/>
            <a:ext cx="4533900" cy="338554"/>
          </a:xfrm>
          <a:prstGeom prst="rect">
            <a:avLst/>
          </a:prstGeom>
          <a:no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WATER QUALITY QUICK-CARDS</a:t>
            </a:r>
            <a:endParaRPr lang="en-US" dirty="0"/>
          </a:p>
        </p:txBody>
      </p:sp>
      <p:sp>
        <p:nvSpPr>
          <p:cNvPr id="2" name="TextBox 1"/>
          <p:cNvSpPr txBox="1"/>
          <p:nvPr/>
        </p:nvSpPr>
        <p:spPr>
          <a:xfrm>
            <a:off x="47316" y="916900"/>
            <a:ext cx="4453890" cy="2893100"/>
          </a:xfrm>
          <a:prstGeom prst="rect">
            <a:avLst/>
          </a:prstGeom>
          <a:noFill/>
        </p:spPr>
        <p:txBody>
          <a:bodyPr wrap="square" rtlCol="0">
            <a:spAutoFit/>
          </a:bodyPr>
          <a:lstStyle/>
          <a:p>
            <a:pPr algn="just"/>
            <a:r>
              <a:rPr lang="en-US" sz="1400" dirty="0" smtClean="0">
                <a:latin typeface="Times New Roman" panose="02020603050405020304" pitchFamily="18" charset="0"/>
                <a:cs typeface="Times New Roman" panose="02020603050405020304" pitchFamily="18" charset="0"/>
              </a:rPr>
              <a:t>These cards provide a basic understanding of the main parameters that scientists collect to gain an understanding of the health of a water body and its biota. Some of the parameters require laboratory analysis while </a:t>
            </a:r>
            <a:r>
              <a:rPr lang="en-US" sz="1400" dirty="0" smtClean="0">
                <a:latin typeface="Times New Roman" panose="02020603050405020304" pitchFamily="18" charset="0"/>
                <a:cs typeface="Times New Roman" panose="02020603050405020304" pitchFamily="18" charset="0"/>
              </a:rPr>
              <a:t>others can </a:t>
            </a:r>
            <a:r>
              <a:rPr lang="en-US" sz="1400" dirty="0" smtClean="0">
                <a:latin typeface="Times New Roman" panose="02020603050405020304" pitchFamily="18" charset="0"/>
                <a:cs typeface="Times New Roman" panose="02020603050405020304" pitchFamily="18" charset="0"/>
              </a:rPr>
              <a:t>be directly measured in the waterbody. </a:t>
            </a:r>
            <a:endParaRPr lang="en-US" sz="1400" dirty="0">
              <a:latin typeface="Times New Roman" panose="02020603050405020304" pitchFamily="18" charset="0"/>
              <a:cs typeface="Times New Roman" panose="02020603050405020304" pitchFamily="18" charset="0"/>
            </a:endParaRPr>
          </a:p>
          <a:p>
            <a:pPr algn="just"/>
            <a:endParaRPr lang="en-US" sz="1400" dirty="0" smtClean="0">
              <a:latin typeface="Times New Roman" panose="02020603050405020304" pitchFamily="18" charset="0"/>
              <a:cs typeface="Times New Roman" panose="02020603050405020304" pitchFamily="18" charset="0"/>
            </a:endParaRPr>
          </a:p>
          <a:p>
            <a:pPr algn="just"/>
            <a:r>
              <a:rPr lang="en-US" sz="1400" dirty="0" smtClean="0">
                <a:latin typeface="Times New Roman" panose="02020603050405020304" pitchFamily="18" charset="0"/>
                <a:cs typeface="Times New Roman" panose="02020603050405020304" pitchFamily="18" charset="0"/>
              </a:rPr>
              <a:t>For all of these </a:t>
            </a:r>
            <a:r>
              <a:rPr lang="en-US" sz="1400" dirty="0" smtClean="0">
                <a:latin typeface="Times New Roman" panose="02020603050405020304" pitchFamily="18" charset="0"/>
                <a:cs typeface="Times New Roman" panose="02020603050405020304" pitchFamily="18" charset="0"/>
              </a:rPr>
              <a:t>parameters, i</a:t>
            </a:r>
            <a:r>
              <a:rPr lang="en-US" sz="1400" dirty="0" smtClean="0">
                <a:latin typeface="Times New Roman" panose="02020603050405020304" pitchFamily="18" charset="0"/>
                <a:cs typeface="Times New Roman" panose="02020603050405020304" pitchFamily="18" charset="0"/>
              </a:rPr>
              <a:t>t </a:t>
            </a:r>
            <a:r>
              <a:rPr lang="en-US" sz="1400" dirty="0">
                <a:latin typeface="Times New Roman" panose="02020603050405020304" pitchFamily="18" charset="0"/>
                <a:cs typeface="Times New Roman" panose="02020603050405020304" pitchFamily="18" charset="0"/>
              </a:rPr>
              <a:t>is important to collect </a:t>
            </a:r>
            <a:r>
              <a:rPr lang="en-US" sz="1400" i="1" dirty="0">
                <a:latin typeface="Times New Roman" panose="02020603050405020304" pitchFamily="18" charset="0"/>
                <a:cs typeface="Times New Roman" panose="02020603050405020304" pitchFamily="18" charset="0"/>
              </a:rPr>
              <a:t>numerous</a:t>
            </a:r>
            <a:r>
              <a:rPr lang="en-US" sz="1400" dirty="0">
                <a:latin typeface="Times New Roman" panose="02020603050405020304" pitchFamily="18" charset="0"/>
                <a:cs typeface="Times New Roman" panose="02020603050405020304" pitchFamily="18" charset="0"/>
              </a:rPr>
              <a:t> measurements and track the results over time. </a:t>
            </a:r>
            <a:r>
              <a:rPr lang="en-US" sz="1400" dirty="0" smtClean="0">
                <a:latin typeface="Times New Roman" panose="02020603050405020304" pitchFamily="18" charset="0"/>
                <a:cs typeface="Times New Roman" panose="02020603050405020304" pitchFamily="18" charset="0"/>
              </a:rPr>
              <a:t>Multiple readings </a:t>
            </a:r>
            <a:r>
              <a:rPr lang="en-US" sz="1400" dirty="0">
                <a:latin typeface="Times New Roman" panose="02020603050405020304" pitchFamily="18" charset="0"/>
                <a:cs typeface="Times New Roman" panose="02020603050405020304" pitchFamily="18" charset="0"/>
              </a:rPr>
              <a:t>on any waterbody using the same locations and methods </a:t>
            </a:r>
            <a:r>
              <a:rPr lang="en-US" sz="1400" dirty="0" smtClean="0">
                <a:latin typeface="Times New Roman" panose="02020603050405020304" pitchFamily="18" charset="0"/>
                <a:cs typeface="Times New Roman" panose="02020603050405020304" pitchFamily="18" charset="0"/>
              </a:rPr>
              <a:t>will better allow for the </a:t>
            </a:r>
            <a:r>
              <a:rPr lang="en-US" sz="1400" dirty="0">
                <a:latin typeface="Times New Roman" panose="02020603050405020304" pitchFamily="18" charset="0"/>
                <a:cs typeface="Times New Roman" panose="02020603050405020304" pitchFamily="18" charset="0"/>
              </a:rPr>
              <a:t>identification of adverse impacts </a:t>
            </a:r>
            <a:r>
              <a:rPr lang="en-US" sz="1400" dirty="0" smtClean="0">
                <a:latin typeface="Times New Roman" panose="02020603050405020304" pitchFamily="18" charset="0"/>
                <a:cs typeface="Times New Roman" panose="02020603050405020304" pitchFamily="18" charset="0"/>
              </a:rPr>
              <a:t>or changes in the water body. </a:t>
            </a:r>
            <a:endParaRPr lang="en-US" sz="1400" dirty="0">
              <a:latin typeface="Times New Roman" panose="02020603050405020304" pitchFamily="18" charset="0"/>
              <a:cs typeface="Times New Roman" panose="02020603050405020304" pitchFamily="18" charset="0"/>
            </a:endParaRPr>
          </a:p>
          <a:p>
            <a:pPr algn="just"/>
            <a:endParaRPr lang="en-US" sz="1400" dirty="0">
              <a:latin typeface="Times New Roman" panose="02020603050405020304" pitchFamily="18" charset="0"/>
              <a:cs typeface="Times New Roman" panose="02020603050405020304" pitchFamily="18" charset="0"/>
            </a:endParaRPr>
          </a:p>
        </p:txBody>
      </p:sp>
      <p:sp>
        <p:nvSpPr>
          <p:cNvPr id="3" name="Rectangle 2"/>
          <p:cNvSpPr/>
          <p:nvPr/>
        </p:nvSpPr>
        <p:spPr>
          <a:xfrm>
            <a:off x="4568190" y="458801"/>
            <a:ext cx="4575810" cy="3192965"/>
          </a:xfrm>
          <a:prstGeom prst="rect">
            <a:avLst/>
          </a:prstGeom>
          <a:blipFill dpi="0" rotWithShape="1">
            <a:blip r:embed="rId2" cstate="print">
              <a:alphaModFix amt="50000"/>
              <a:extLst>
                <a:ext uri="{BEBA8EAE-BF5A-486C-A8C5-ECC9F3942E4B}">
                  <a14:imgProps xmlns:a14="http://schemas.microsoft.com/office/drawing/2010/main">
                    <a14:imgLayer r:embed="rId3">
                      <a14:imgEffect>
                        <a14:brightnessContrast bright="6000" contrast="15000"/>
                      </a14:imgEffect>
                    </a14:imgLayer>
                  </a14:imgProps>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6" name="TextBox 35"/>
          <p:cNvSpPr txBox="1"/>
          <p:nvPr/>
        </p:nvSpPr>
        <p:spPr>
          <a:xfrm>
            <a:off x="4568190" y="479642"/>
            <a:ext cx="4533900" cy="338554"/>
          </a:xfrm>
          <a:prstGeom prst="rect">
            <a:avLst/>
          </a:prstGeom>
          <a:no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WATER QUALITY QUICK-CARDS</a:t>
            </a:r>
            <a:endParaRPr lang="en-US" dirty="0"/>
          </a:p>
        </p:txBody>
      </p:sp>
      <p:sp>
        <p:nvSpPr>
          <p:cNvPr id="37" name="TextBox 36"/>
          <p:cNvSpPr txBox="1"/>
          <p:nvPr/>
        </p:nvSpPr>
        <p:spPr>
          <a:xfrm>
            <a:off x="18288" y="655371"/>
            <a:ext cx="4533900" cy="338554"/>
          </a:xfrm>
          <a:prstGeom prst="rect">
            <a:avLst/>
          </a:prstGeom>
          <a:no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Overview</a:t>
            </a:r>
            <a:endParaRPr lang="en-US" dirty="0"/>
          </a:p>
        </p:txBody>
      </p:sp>
      <p:sp>
        <p:nvSpPr>
          <p:cNvPr id="39" name="TextBox 38"/>
          <p:cNvSpPr txBox="1"/>
          <p:nvPr/>
        </p:nvSpPr>
        <p:spPr>
          <a:xfrm>
            <a:off x="4582849" y="838200"/>
            <a:ext cx="4533900" cy="338554"/>
          </a:xfrm>
          <a:prstGeom prst="rect">
            <a:avLst/>
          </a:prstGeom>
          <a:no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Overview Continued</a:t>
            </a:r>
            <a:endParaRPr lang="en-US" dirty="0"/>
          </a:p>
        </p:txBody>
      </p:sp>
      <p:sp>
        <p:nvSpPr>
          <p:cNvPr id="41" name="TextBox 40"/>
          <p:cNvSpPr txBox="1"/>
          <p:nvPr/>
        </p:nvSpPr>
        <p:spPr>
          <a:xfrm>
            <a:off x="2514600" y="4786477"/>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42" name="TextBox 41"/>
          <p:cNvSpPr txBox="1"/>
          <p:nvPr/>
        </p:nvSpPr>
        <p:spPr>
          <a:xfrm>
            <a:off x="5728789" y="4971143"/>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43" name="TextBox 42"/>
          <p:cNvSpPr txBox="1"/>
          <p:nvPr/>
        </p:nvSpPr>
        <p:spPr>
          <a:xfrm>
            <a:off x="4636008" y="1176754"/>
            <a:ext cx="4453890" cy="2462213"/>
          </a:xfrm>
          <a:prstGeom prst="rect">
            <a:avLst/>
          </a:prstGeom>
          <a:noFill/>
        </p:spPr>
        <p:txBody>
          <a:bodyPr wrap="square" rtlCol="0">
            <a:spAutoFit/>
          </a:bodyPr>
          <a:lstStyle/>
          <a:p>
            <a:pPr algn="just"/>
            <a:r>
              <a:rPr lang="en-US" sz="1400" dirty="0" smtClean="0">
                <a:latin typeface="Times New Roman" panose="02020603050405020304" pitchFamily="18" charset="0"/>
                <a:cs typeface="Times New Roman" panose="02020603050405020304" pitchFamily="18" charset="0"/>
              </a:rPr>
              <a:t>Each of the cards have been designed in a standard </a:t>
            </a:r>
            <a:r>
              <a:rPr lang="en-US" sz="1400" dirty="0" smtClean="0">
                <a:latin typeface="Times New Roman" panose="02020603050405020304" pitchFamily="18" charset="0"/>
                <a:cs typeface="Times New Roman" panose="02020603050405020304" pitchFamily="18" charset="0"/>
              </a:rPr>
              <a:t>layout in order to </a:t>
            </a:r>
            <a:r>
              <a:rPr lang="en-US" sz="1400" dirty="0" smtClean="0">
                <a:latin typeface="Times New Roman" panose="02020603050405020304" pitchFamily="18" charset="0"/>
                <a:cs typeface="Times New Roman" panose="02020603050405020304" pitchFamily="18" charset="0"/>
              </a:rPr>
              <a:t>provide </a:t>
            </a:r>
            <a:r>
              <a:rPr lang="en-US" sz="1400" dirty="0" err="1" smtClean="0">
                <a:latin typeface="Times New Roman" panose="02020603050405020304" pitchFamily="18" charset="0"/>
                <a:cs typeface="Times New Roman" panose="02020603050405020304" pitchFamily="18" charset="0"/>
              </a:rPr>
              <a:t>identicle</a:t>
            </a:r>
            <a:r>
              <a:rPr lang="en-US" sz="1400" dirty="0" smtClean="0">
                <a:latin typeface="Times New Roman" panose="02020603050405020304" pitchFamily="18" charset="0"/>
                <a:cs typeface="Times New Roman" panose="02020603050405020304" pitchFamily="18" charset="0"/>
              </a:rPr>
              <a:t> key </a:t>
            </a:r>
            <a:r>
              <a:rPr lang="en-US" sz="1400" dirty="0" smtClean="0">
                <a:latin typeface="Times New Roman" panose="02020603050405020304" pitchFamily="18" charset="0"/>
                <a:cs typeface="Times New Roman" panose="02020603050405020304" pitchFamily="18" charset="0"/>
              </a:rPr>
              <a:t>details for each of the water quality parameters. The color banner across the top of each card is used to indicate if the parameter is a biological (green), chemical (yellow) or physical (blue) reading.</a:t>
            </a:r>
          </a:p>
          <a:p>
            <a:pPr algn="just"/>
            <a:endParaRPr lang="en-US" sz="1400" dirty="0" smtClean="0">
              <a:latin typeface="Times New Roman" panose="02020603050405020304" pitchFamily="18" charset="0"/>
              <a:cs typeface="Times New Roman" panose="02020603050405020304" pitchFamily="18" charset="0"/>
            </a:endParaRPr>
          </a:p>
          <a:p>
            <a:pPr algn="just"/>
            <a:r>
              <a:rPr lang="en-US" sz="1400" dirty="0" smtClean="0">
                <a:latin typeface="Times New Roman" panose="02020603050405020304" pitchFamily="18" charset="0"/>
                <a:cs typeface="Times New Roman" panose="02020603050405020304" pitchFamily="18" charset="0"/>
              </a:rPr>
              <a:t>For additional information please reference the document: </a:t>
            </a:r>
            <a:r>
              <a:rPr lang="en-US" sz="1400" i="1" dirty="0" smtClean="0">
                <a:latin typeface="Times New Roman" panose="02020603050405020304" pitchFamily="18" charset="0"/>
                <a:cs typeface="Times New Roman" panose="02020603050405020304" pitchFamily="18" charset="0"/>
              </a:rPr>
              <a:t>https</a:t>
            </a:r>
            <a:r>
              <a:rPr lang="en-US" sz="1400" i="1" dirty="0">
                <a:latin typeface="Times New Roman" panose="02020603050405020304" pitchFamily="18" charset="0"/>
                <a:cs typeface="Times New Roman" panose="02020603050405020304" pitchFamily="18" charset="0"/>
              </a:rPr>
              <a:t>://engineering.purdue.edu/watersheds/monitoring/MonitoringWaterinIndiana.2012.1.pdf</a:t>
            </a:r>
          </a:p>
          <a:p>
            <a:pPr algn="just"/>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420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4578169" y="515256"/>
            <a:ext cx="4530090" cy="3119485"/>
          </a:xfrm>
          <a:prstGeom prst="rect">
            <a:avLst/>
          </a:prstGeom>
          <a:solidFill>
            <a:schemeClr val="accent1">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9050" y="499896"/>
            <a:ext cx="4530090" cy="3119485"/>
          </a:xfrm>
          <a:prstGeom prst="rect">
            <a:avLst/>
          </a:prstGeom>
          <a:solidFill>
            <a:schemeClr val="accent1">
              <a:lumMod val="20000"/>
              <a:lumOff val="8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14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Front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867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Back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cxnSp>
        <p:nvCxnSpPr>
          <p:cNvPr id="7" name="Straight Connector 6"/>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30090" y="40362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255" y="457200"/>
            <a:ext cx="4453890" cy="3231654"/>
          </a:xfrm>
          <a:prstGeom prst="rect">
            <a:avLst/>
          </a:prstGeom>
          <a:noFill/>
        </p:spPr>
        <p:txBody>
          <a:bodyPr wrap="square" rtlCol="0">
            <a:spAutoFit/>
          </a:bodyPr>
          <a:lstStyle/>
          <a:p>
            <a:pPr algn="ctr"/>
            <a:r>
              <a:rPr lang="en-US" sz="1200" b="1" u="sng" dirty="0" smtClean="0"/>
              <a:t>Glossary of Terms:</a:t>
            </a:r>
          </a:p>
          <a:p>
            <a:r>
              <a:rPr lang="en-US" sz="1200" b="1" dirty="0" smtClean="0"/>
              <a:t>Biome – </a:t>
            </a:r>
            <a:r>
              <a:rPr lang="en-US" sz="1200" dirty="0" smtClean="0"/>
              <a:t>a community of organisms that together create the “biology” in and near the water</a:t>
            </a:r>
          </a:p>
          <a:p>
            <a:r>
              <a:rPr lang="en-US" sz="1200" b="1" dirty="0" smtClean="0"/>
              <a:t>Biota – </a:t>
            </a:r>
            <a:r>
              <a:rPr lang="en-US" sz="1200" dirty="0" smtClean="0"/>
              <a:t>The characteristic set of organisms within a region or waterbody</a:t>
            </a:r>
            <a:endParaRPr lang="en-US" sz="1200" b="1" dirty="0" smtClean="0"/>
          </a:p>
          <a:p>
            <a:r>
              <a:rPr lang="en-US" sz="1200" b="1" dirty="0" smtClean="0"/>
              <a:t>Blooms – </a:t>
            </a:r>
            <a:r>
              <a:rPr lang="en-US" sz="1200" dirty="0" smtClean="0"/>
              <a:t>A distinct rapid growth in plant or bacteria (e.g. algae)  </a:t>
            </a:r>
          </a:p>
          <a:p>
            <a:r>
              <a:rPr lang="en-US" sz="1200" b="1" dirty="0" smtClean="0"/>
              <a:t>DNR – </a:t>
            </a:r>
            <a:r>
              <a:rPr lang="en-US" sz="1200" dirty="0" smtClean="0"/>
              <a:t>Indiana Department of Natural Resources</a:t>
            </a:r>
          </a:p>
          <a:p>
            <a:r>
              <a:rPr lang="en-US" sz="1200" b="1" dirty="0" smtClean="0"/>
              <a:t>Eutrophication – </a:t>
            </a:r>
            <a:r>
              <a:rPr lang="en-US" sz="1200" dirty="0" smtClean="0"/>
              <a:t>an increase in nitrogen and phosphorus develops an imbalance in the water thereby creating large blooms and creating an environment that limits or </a:t>
            </a:r>
            <a:r>
              <a:rPr lang="en-US" sz="1200" dirty="0" smtClean="0"/>
              <a:t>alters the </a:t>
            </a:r>
            <a:r>
              <a:rPr lang="en-US" sz="1200" dirty="0" smtClean="0"/>
              <a:t>biome</a:t>
            </a:r>
          </a:p>
          <a:p>
            <a:r>
              <a:rPr lang="en-US" sz="1200" b="1" dirty="0"/>
              <a:t>IDEM –</a:t>
            </a:r>
            <a:r>
              <a:rPr lang="en-US" sz="1200" dirty="0"/>
              <a:t> Indiana Department of Environmental Management</a:t>
            </a:r>
          </a:p>
          <a:p>
            <a:r>
              <a:rPr lang="en-US" sz="1200" b="1" dirty="0"/>
              <a:t>IN - </a:t>
            </a:r>
            <a:r>
              <a:rPr lang="en-US" sz="1200" dirty="0"/>
              <a:t>Indiana</a:t>
            </a:r>
          </a:p>
          <a:p>
            <a:r>
              <a:rPr lang="en-US" sz="1200" b="1" dirty="0"/>
              <a:t>MCL –</a:t>
            </a:r>
            <a:r>
              <a:rPr lang="en-US" sz="1200" dirty="0"/>
              <a:t> Maximum Contaminant Level</a:t>
            </a:r>
          </a:p>
          <a:p>
            <a:r>
              <a:rPr lang="en-US" sz="1200" b="1" dirty="0"/>
              <a:t>NP – </a:t>
            </a:r>
            <a:r>
              <a:rPr lang="en-US" sz="1200" dirty="0"/>
              <a:t>(Non-point source) </a:t>
            </a:r>
            <a:r>
              <a:rPr lang="en-US" sz="1200" dirty="0" smtClean="0"/>
              <a:t>A </a:t>
            </a:r>
            <a:r>
              <a:rPr lang="en-US" sz="1200" dirty="0"/>
              <a:t>source of material that results in environmental impacts or contamination of a waterbody and enters the water over a </a:t>
            </a:r>
            <a:r>
              <a:rPr lang="en-US" sz="1200" dirty="0" smtClean="0"/>
              <a:t>large diffuse </a:t>
            </a:r>
            <a:r>
              <a:rPr lang="en-US" sz="1200" dirty="0"/>
              <a:t>area as opposed to a Point Source (PS) </a:t>
            </a:r>
          </a:p>
          <a:p>
            <a:pPr algn="ctr"/>
            <a:r>
              <a:rPr lang="en-US" sz="1200" i="1" dirty="0" smtClean="0"/>
              <a:t> (continued on back)</a:t>
            </a:r>
          </a:p>
        </p:txBody>
      </p:sp>
      <p:sp>
        <p:nvSpPr>
          <p:cNvPr id="15" name="TextBox 14"/>
          <p:cNvSpPr txBox="1"/>
          <p:nvPr/>
        </p:nvSpPr>
        <p:spPr>
          <a:xfrm>
            <a:off x="4604476" y="675144"/>
            <a:ext cx="4453890" cy="2862322"/>
          </a:xfrm>
          <a:prstGeom prst="rect">
            <a:avLst/>
          </a:prstGeom>
          <a:noFill/>
        </p:spPr>
        <p:txBody>
          <a:bodyPr wrap="square" rtlCol="0">
            <a:spAutoFit/>
          </a:bodyPr>
          <a:lstStyle/>
          <a:p>
            <a:pPr algn="ctr"/>
            <a:r>
              <a:rPr lang="en-US" sz="1200" b="1" u="sng" dirty="0" smtClean="0"/>
              <a:t>Glossary of Terms (continued):</a:t>
            </a:r>
          </a:p>
          <a:p>
            <a:r>
              <a:rPr lang="en-US" sz="1200" b="1" dirty="0" smtClean="0"/>
              <a:t>OEPA </a:t>
            </a:r>
            <a:r>
              <a:rPr lang="en-US" sz="1200" b="1" dirty="0"/>
              <a:t>– </a:t>
            </a:r>
            <a:r>
              <a:rPr lang="en-US" sz="1200" dirty="0"/>
              <a:t>Ohio Environmental Protection Agency</a:t>
            </a:r>
          </a:p>
          <a:p>
            <a:r>
              <a:rPr lang="en-US" sz="1200" b="1" dirty="0" smtClean="0"/>
              <a:t>Photosynthetic – </a:t>
            </a:r>
            <a:r>
              <a:rPr lang="en-US" sz="1200" dirty="0" smtClean="0"/>
              <a:t>The ability of an organism to utilize  sunlight as a source of energy</a:t>
            </a:r>
            <a:endParaRPr lang="en-US" sz="1200" dirty="0"/>
          </a:p>
          <a:p>
            <a:r>
              <a:rPr lang="en-US" sz="1200" b="1" dirty="0" smtClean="0"/>
              <a:t>ppb – </a:t>
            </a:r>
            <a:r>
              <a:rPr lang="en-US" sz="1200" dirty="0" smtClean="0"/>
              <a:t>parts per billion (1 in 1,000,000,000)</a:t>
            </a:r>
            <a:endParaRPr lang="en-US" sz="1200" dirty="0"/>
          </a:p>
          <a:p>
            <a:r>
              <a:rPr lang="en-US" sz="1200" b="1" dirty="0" smtClean="0"/>
              <a:t>ppm – </a:t>
            </a:r>
            <a:r>
              <a:rPr lang="en-US" sz="1200" dirty="0" smtClean="0"/>
              <a:t>parts per million (1 in 1,000,000)</a:t>
            </a:r>
          </a:p>
          <a:p>
            <a:r>
              <a:rPr lang="en-US" sz="1200" b="1" dirty="0" smtClean="0"/>
              <a:t>PS – </a:t>
            </a:r>
            <a:r>
              <a:rPr lang="en-US" sz="1200" dirty="0" smtClean="0"/>
              <a:t>(Point Source) A source of material that results in an environmental impact and can be attributed to a know location(s) as apposed to a Non-Point Source. </a:t>
            </a:r>
            <a:endParaRPr lang="en-US" sz="1200" dirty="0"/>
          </a:p>
          <a:p>
            <a:r>
              <a:rPr lang="en-US" sz="1200" b="1" dirty="0" err="1"/>
              <a:t>Secchi</a:t>
            </a:r>
            <a:r>
              <a:rPr lang="en-US" sz="1200" b="1" dirty="0"/>
              <a:t> </a:t>
            </a:r>
            <a:r>
              <a:rPr lang="en-US" sz="1200" b="1" dirty="0" smtClean="0"/>
              <a:t>Disk – </a:t>
            </a:r>
            <a:r>
              <a:rPr lang="en-US" sz="1200" dirty="0"/>
              <a:t>A</a:t>
            </a:r>
            <a:r>
              <a:rPr lang="en-US" sz="1200" dirty="0" smtClean="0"/>
              <a:t>n engineered viewing disk that measures the depth of light traveling through the </a:t>
            </a:r>
            <a:r>
              <a:rPr lang="en-US" sz="1200" dirty="0" smtClean="0"/>
              <a:t>water and used to measure the clarity of the water</a:t>
            </a:r>
            <a:endParaRPr lang="en-US" sz="1200" dirty="0"/>
          </a:p>
          <a:p>
            <a:r>
              <a:rPr lang="en-US" sz="1200" b="1" dirty="0"/>
              <a:t>US </a:t>
            </a:r>
            <a:r>
              <a:rPr lang="en-US" sz="1200" b="1" dirty="0" smtClean="0"/>
              <a:t>EPA – </a:t>
            </a:r>
            <a:r>
              <a:rPr lang="en-US" sz="1200" dirty="0" smtClean="0"/>
              <a:t>United States Environmental Protection Agency</a:t>
            </a:r>
            <a:endParaRPr lang="en-US" sz="1200" dirty="0"/>
          </a:p>
          <a:p>
            <a:r>
              <a:rPr lang="en-US" sz="1200" b="1" dirty="0" smtClean="0"/>
              <a:t>WQS –</a:t>
            </a:r>
            <a:r>
              <a:rPr lang="en-US" sz="1200" dirty="0" smtClean="0"/>
              <a:t> </a:t>
            </a:r>
            <a:r>
              <a:rPr lang="en-US" sz="1200" dirty="0"/>
              <a:t>W</a:t>
            </a:r>
            <a:r>
              <a:rPr lang="en-US" sz="1200" dirty="0" smtClean="0"/>
              <a:t>ater </a:t>
            </a:r>
            <a:r>
              <a:rPr lang="en-US" sz="1200" dirty="0"/>
              <a:t>Q</a:t>
            </a:r>
            <a:r>
              <a:rPr lang="en-US" sz="1200" dirty="0" smtClean="0"/>
              <a:t>uality Standard</a:t>
            </a:r>
          </a:p>
          <a:p>
            <a:r>
              <a:rPr lang="en-US" sz="1200" b="1" dirty="0" smtClean="0"/>
              <a:t>WWTP – </a:t>
            </a:r>
            <a:r>
              <a:rPr lang="en-US" sz="1200" dirty="0" smtClean="0"/>
              <a:t>Waste Water Treatment Plant</a:t>
            </a:r>
          </a:p>
        </p:txBody>
      </p:sp>
      <p:sp>
        <p:nvSpPr>
          <p:cNvPr id="19" name="TextBox 18"/>
          <p:cNvSpPr txBox="1"/>
          <p:nvPr/>
        </p:nvSpPr>
        <p:spPr>
          <a:xfrm>
            <a:off x="2514600" y="4786477"/>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
        <p:nvSpPr>
          <p:cNvPr id="20" name="TextBox 19"/>
          <p:cNvSpPr txBox="1"/>
          <p:nvPr/>
        </p:nvSpPr>
        <p:spPr>
          <a:xfrm>
            <a:off x="5728789" y="4971143"/>
            <a:ext cx="222885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Blank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4670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4797552" y="4757928"/>
            <a:ext cx="4277331" cy="555442"/>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5" name="Rectangle 34"/>
          <p:cNvSpPr/>
          <p:nvPr/>
        </p:nvSpPr>
        <p:spPr>
          <a:xfrm>
            <a:off x="4800792" y="5311958"/>
            <a:ext cx="4277329" cy="555442"/>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33" name="Picture 9" descr="C:\Users\RACHEL\AppData\Local\Microsoft\Windows\INetCache\IE\QDQVS3BL\beakerofions_before[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1100" y="2578100"/>
            <a:ext cx="1004227" cy="104421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ACHEL\AppData\Local\Microsoft\Windows\INetCache\IE\YDW41XRC\ascorbic_b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213561">
            <a:off x="1129720" y="2781024"/>
            <a:ext cx="876835" cy="9695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Front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solidFill>
                  <a:schemeClr val="bg1">
                    <a:lumMod val="50000"/>
                  </a:schemeClr>
                </a:solidFill>
                <a:latin typeface="Times New Roman" panose="02020603050405020304" pitchFamily="18" charset="0"/>
                <a:cs typeface="Times New Roman" panose="02020603050405020304" pitchFamily="18" charset="0"/>
              </a:rPr>
              <a:t>Back of Card</a:t>
            </a:r>
            <a:endParaRPr lang="en-US" i="1" dirty="0">
              <a:solidFill>
                <a:schemeClr val="bg1">
                  <a:lumMod val="50000"/>
                </a:schemeClr>
              </a:solidFill>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96655" y="407432"/>
            <a:ext cx="62975"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3830" y="445532"/>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 name="TextBox 39"/>
          <p:cNvSpPr txBox="1">
            <a:spLocks noChangeAspect="1"/>
          </p:cNvSpPr>
          <p:nvPr/>
        </p:nvSpPr>
        <p:spPr>
          <a:xfrm>
            <a:off x="184784" y="540365"/>
            <a:ext cx="4082415" cy="2316257"/>
          </a:xfrm>
          <a:prstGeom prst="rect">
            <a:avLst/>
          </a:prstGeom>
          <a:solidFill>
            <a:srgbClr val="FFFF66"/>
          </a:solidFill>
          <a:ln w="60325"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Chemical </a:t>
            </a:r>
            <a:r>
              <a:rPr lang="en-US" dirty="0" smtClean="0"/>
              <a:t>Parameters</a:t>
            </a:r>
          </a:p>
          <a:p>
            <a:endParaRPr lang="en-US" dirty="0" smtClean="0"/>
          </a:p>
          <a:p>
            <a:pPr algn="just"/>
            <a:r>
              <a:rPr lang="en-US" sz="1200" b="0" u="none" dirty="0" smtClean="0"/>
              <a:t>Chemical parameters are collected to understand some of the key compounds that may indicate contamination or changing conditions of the water body. There are numerous chemical measurements that can be measured, however the following </a:t>
            </a:r>
            <a:r>
              <a:rPr lang="en-US" sz="1200" b="0" u="none" dirty="0" smtClean="0"/>
              <a:t>six </a:t>
            </a:r>
            <a:r>
              <a:rPr lang="en-US" sz="1200" b="0" u="none" dirty="0" smtClean="0"/>
              <a:t>parameters are the most common measurements that indicate water quality conditions. </a:t>
            </a:r>
          </a:p>
          <a:p>
            <a:pPr algn="just"/>
            <a:endParaRPr lang="en-US" sz="1200" b="0" u="none" dirty="0"/>
          </a:p>
          <a:p>
            <a:pPr algn="just"/>
            <a:r>
              <a:rPr lang="en-US" sz="1200" b="0" u="none" dirty="0" smtClean="0"/>
              <a:t>As with all other parameters it is important to collect numerous measurements and track the results over time. </a:t>
            </a:r>
          </a:p>
        </p:txBody>
      </p:sp>
      <p:sp>
        <p:nvSpPr>
          <p:cNvPr id="44" name="TextBox 43"/>
          <p:cNvSpPr txBox="1"/>
          <p:nvPr/>
        </p:nvSpPr>
        <p:spPr>
          <a:xfrm>
            <a:off x="20954" y="3717594"/>
            <a:ext cx="4575701"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Phosphorus</a:t>
            </a:r>
          </a:p>
        </p:txBody>
      </p:sp>
      <p:sp>
        <p:nvSpPr>
          <p:cNvPr id="46" name="TextBox 45"/>
          <p:cNvSpPr txBox="1"/>
          <p:nvPr/>
        </p:nvSpPr>
        <p:spPr>
          <a:xfrm>
            <a:off x="59055" y="4334799"/>
            <a:ext cx="4469130" cy="769441"/>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The total concentration of the most common phosphorus containing molecules in our environment. This includes: organic phosphorus, orthophosphate, and polyphosphates (least common). </a:t>
            </a:r>
            <a:r>
              <a:rPr lang="en-US" sz="1100" dirty="0" smtClean="0">
                <a:latin typeface="Times New Roman" panose="02020603050405020304" pitchFamily="18" charset="0"/>
                <a:cs typeface="Times New Roman" panose="02020603050405020304" pitchFamily="18" charset="0"/>
              </a:rPr>
              <a:t>Phosphorus is usually a limiting nutrient in natural aquatic biome.  </a:t>
            </a:r>
            <a:endParaRPr lang="en-US" sz="1100" dirty="0">
              <a:latin typeface="Times New Roman" panose="02020603050405020304" pitchFamily="18" charset="0"/>
              <a:cs typeface="Times New Roman" panose="02020603050405020304" pitchFamily="18" charset="0"/>
            </a:endParaRPr>
          </a:p>
        </p:txBody>
      </p:sp>
      <p:sp>
        <p:nvSpPr>
          <p:cNvPr id="47" name="TextBox 46"/>
          <p:cNvSpPr txBox="1"/>
          <p:nvPr/>
        </p:nvSpPr>
        <p:spPr>
          <a:xfrm>
            <a:off x="59054" y="5638800"/>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Any elevated concentrations  nutrients, such as phosphorus,  </a:t>
            </a:r>
            <a:r>
              <a:rPr lang="en-US" dirty="0">
                <a:latin typeface="Times New Roman" panose="02020603050405020304" pitchFamily="18" charset="0"/>
                <a:cs typeface="Times New Roman" panose="02020603050405020304" pitchFamily="18" charset="0"/>
              </a:rPr>
              <a:t>can </a:t>
            </a:r>
            <a:r>
              <a:rPr lang="en-US" dirty="0" smtClean="0">
                <a:latin typeface="Times New Roman" panose="02020603050405020304" pitchFamily="18" charset="0"/>
                <a:cs typeface="Times New Roman" panose="02020603050405020304" pitchFamily="18" charset="0"/>
              </a:rPr>
              <a:t> dramatically increase microbial and algal </a:t>
            </a:r>
            <a:r>
              <a:rPr lang="en-US" dirty="0">
                <a:latin typeface="Times New Roman" panose="02020603050405020304" pitchFamily="18" charset="0"/>
                <a:cs typeface="Times New Roman" panose="02020603050405020304" pitchFamily="18" charset="0"/>
              </a:rPr>
              <a:t>growth</a:t>
            </a:r>
            <a:r>
              <a:rPr lang="en-US" dirty="0" smtClean="0">
                <a:latin typeface="Times New Roman" panose="02020603050405020304" pitchFamily="18" charset="0"/>
                <a:cs typeface="Times New Roman" panose="02020603050405020304" pitchFamily="18" charset="0"/>
              </a:rPr>
              <a:t>, stress </a:t>
            </a:r>
            <a:r>
              <a:rPr lang="en-US" dirty="0">
                <a:latin typeface="Times New Roman" panose="02020603050405020304" pitchFamily="18" charset="0"/>
                <a:cs typeface="Times New Roman" panose="02020603050405020304" pitchFamily="18" charset="0"/>
              </a:rPr>
              <a:t>fish and </a:t>
            </a:r>
            <a:r>
              <a:rPr lang="en-US" dirty="0" smtClean="0">
                <a:latin typeface="Times New Roman" panose="02020603050405020304" pitchFamily="18" charset="0"/>
                <a:cs typeface="Times New Roman" panose="02020603050405020304" pitchFamily="18" charset="0"/>
              </a:rPr>
              <a:t>aquatic insect </a:t>
            </a:r>
            <a:r>
              <a:rPr lang="en-US" dirty="0">
                <a:latin typeface="Times New Roman" panose="02020603050405020304" pitchFamily="18" charset="0"/>
                <a:cs typeface="Times New Roman" panose="02020603050405020304" pitchFamily="18" charset="0"/>
              </a:rPr>
              <a:t>communities and </a:t>
            </a:r>
            <a:r>
              <a:rPr lang="en-US" dirty="0" smtClean="0">
                <a:latin typeface="Times New Roman" panose="02020603050405020304" pitchFamily="18" charset="0"/>
                <a:cs typeface="Times New Roman" panose="02020603050405020304" pitchFamily="18" charset="0"/>
              </a:rPr>
              <a:t>fluctuate dissolved oxygen (DO) levels. </a:t>
            </a:r>
            <a:endParaRPr lang="en-US" dirty="0">
              <a:latin typeface="Times New Roman" panose="02020603050405020304" pitchFamily="18" charset="0"/>
              <a:cs typeface="Times New Roman" panose="02020603050405020304" pitchFamily="18" charset="0"/>
            </a:endParaRPr>
          </a:p>
        </p:txBody>
      </p:sp>
      <p:sp>
        <p:nvSpPr>
          <p:cNvPr id="48" name="TextBox 47"/>
          <p:cNvSpPr txBox="1"/>
          <p:nvPr/>
        </p:nvSpPr>
        <p:spPr>
          <a:xfrm>
            <a:off x="6161" y="413164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49" name="TextBox 48"/>
          <p:cNvSpPr txBox="1"/>
          <p:nvPr/>
        </p:nvSpPr>
        <p:spPr>
          <a:xfrm>
            <a:off x="20955" y="5468408"/>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2158814" y="5425102"/>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54" name="Straight Connector 53"/>
          <p:cNvCxnSpPr/>
          <p:nvPr/>
        </p:nvCxnSpPr>
        <p:spPr>
          <a:xfrm>
            <a:off x="184785" y="5392208"/>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724400" y="4334359"/>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lawn fertilizers, WWTPs, agricultural runoff, field tiles, industry, manure application on agricultural </a:t>
            </a:r>
            <a:r>
              <a:rPr lang="en-US" dirty="0" smtClean="0">
                <a:latin typeface="Times New Roman" panose="02020603050405020304" pitchFamily="18" charset="0"/>
                <a:cs typeface="Times New Roman" panose="02020603050405020304" pitchFamily="18" charset="0"/>
              </a:rPr>
              <a:t>fields and its runoff</a:t>
            </a:r>
            <a:endParaRPr lang="en-US"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4569369" y="413164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4617720" y="4953000"/>
            <a:ext cx="4484370"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&lt;0.3 mg/L (IDEM Target) </a:t>
            </a:r>
          </a:p>
        </p:txBody>
      </p:sp>
      <p:sp>
        <p:nvSpPr>
          <p:cNvPr id="58" name="TextBox 57"/>
          <p:cNvSpPr txBox="1"/>
          <p:nvPr/>
        </p:nvSpPr>
        <p:spPr>
          <a:xfrm>
            <a:off x="4858512" y="4734062"/>
            <a:ext cx="4169813"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4870555" y="5278130"/>
            <a:ext cx="4169813" cy="600164"/>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r>
              <a:rPr lang="en-US" sz="1100" b="1" u="sng" dirty="0" smtClean="0">
                <a:latin typeface="Times New Roman" panose="02020603050405020304" pitchFamily="18" charset="0"/>
                <a:cs typeface="Times New Roman" panose="02020603050405020304" pitchFamily="18" charset="0"/>
              </a:rPr>
              <a:t>:</a:t>
            </a:r>
          </a:p>
          <a:p>
            <a:pPr algn="ctr"/>
            <a:r>
              <a:rPr lang="en-US" sz="1100" dirty="0" smtClean="0">
                <a:latin typeface="Times New Roman" panose="02020603050405020304" pitchFamily="18" charset="0"/>
                <a:cs typeface="Times New Roman" panose="02020603050405020304" pitchFamily="18" charset="0"/>
              </a:rPr>
              <a:t>&lt;0.08 mg/L OEPA criteria to protect aquatic communities</a:t>
            </a:r>
          </a:p>
          <a:p>
            <a:pPr algn="ctr"/>
            <a:r>
              <a:rPr lang="en-US" sz="1100" dirty="0" smtClean="0">
                <a:latin typeface="Times New Roman" panose="02020603050405020304" pitchFamily="18" charset="0"/>
                <a:cs typeface="Times New Roman" panose="02020603050405020304" pitchFamily="18" charset="0"/>
              </a:rPr>
              <a:t>Levels &gt;0.03 mg/L can produce nuisance algae blooms in lakes</a:t>
            </a:r>
            <a:endParaRPr lang="en-US" sz="1100" dirty="0">
              <a:latin typeface="Times New Roman" panose="02020603050405020304" pitchFamily="18" charset="0"/>
              <a:cs typeface="Times New Roman" panose="02020603050405020304" pitchFamily="18" charset="0"/>
            </a:endParaRPr>
          </a:p>
        </p:txBody>
      </p:sp>
      <p:sp>
        <p:nvSpPr>
          <p:cNvPr id="60" name="Rectangle 59"/>
          <p:cNvSpPr/>
          <p:nvPr/>
        </p:nvSpPr>
        <p:spPr>
          <a:xfrm>
            <a:off x="4625338" y="4096808"/>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61" name="7-Point Star 60"/>
          <p:cNvSpPr/>
          <p:nvPr/>
        </p:nvSpPr>
        <p:spPr>
          <a:xfrm>
            <a:off x="4711065" y="6085547"/>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62" name="TextBox 61"/>
          <p:cNvSpPr txBox="1"/>
          <p:nvPr/>
        </p:nvSpPr>
        <p:spPr>
          <a:xfrm>
            <a:off x="4859274" y="6215168"/>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63" name="Picture 2" descr="http://www.lltt.org/wp-content/uploads/2014/11/sewage-clipart-water-clip-art-sewage.png">
            <a:hlinkClick r:id="rId4"/>
          </p:cNvPr>
          <p:cNvPicPr>
            <a:picLocks noChangeAspect="1" noChangeArrowheads="1"/>
          </p:cNvPicPr>
          <p:nvPr/>
        </p:nvPicPr>
        <p:blipFill>
          <a:blip r:embed="rId5" cstate="print"/>
          <a:srcRect/>
          <a:stretch>
            <a:fillRect/>
          </a:stretch>
        </p:blipFill>
        <p:spPr bwMode="auto">
          <a:xfrm>
            <a:off x="8278306" y="6103365"/>
            <a:ext cx="555005" cy="556422"/>
          </a:xfrm>
          <a:prstGeom prst="rect">
            <a:avLst/>
          </a:prstGeom>
          <a:noFill/>
        </p:spPr>
      </p:pic>
      <p:sp>
        <p:nvSpPr>
          <p:cNvPr id="64" name="Rectangle 63"/>
          <p:cNvSpPr>
            <a:spLocks/>
          </p:cNvSpPr>
          <p:nvPr/>
        </p:nvSpPr>
        <p:spPr>
          <a:xfrm>
            <a:off x="4773168" y="4159077"/>
            <a:ext cx="4317120"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65" name="TextBox 64"/>
          <p:cNvSpPr txBox="1"/>
          <p:nvPr/>
        </p:nvSpPr>
        <p:spPr>
          <a:xfrm>
            <a:off x="4639572" y="3718830"/>
            <a:ext cx="4501344" cy="337318"/>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Phosphorus</a:t>
            </a:r>
          </a:p>
        </p:txBody>
      </p:sp>
      <p:cxnSp>
        <p:nvCxnSpPr>
          <p:cNvPr id="67" name="Straight Connector 66"/>
          <p:cNvCxnSpPr/>
          <p:nvPr/>
        </p:nvCxnSpPr>
        <p:spPr>
          <a:xfrm>
            <a:off x="2286000" y="5468363"/>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2303210" y="56388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Elevated levels often occur </a:t>
            </a:r>
            <a:r>
              <a:rPr lang="en-US" dirty="0" smtClean="0">
                <a:latin typeface="Times New Roman" panose="02020603050405020304" pitchFamily="18" charset="0"/>
                <a:cs typeface="Times New Roman" panose="02020603050405020304" pitchFamily="18" charset="0"/>
              </a:rPr>
              <a:t>during high flow conditions due to storm water runoff. Many </a:t>
            </a:r>
            <a:r>
              <a:rPr lang="en-US" dirty="0">
                <a:latin typeface="Times New Roman" panose="02020603050405020304" pitchFamily="18" charset="0"/>
                <a:cs typeface="Times New Roman" panose="02020603050405020304" pitchFamily="18" charset="0"/>
              </a:rPr>
              <a:t>WWTPs do not treat for </a:t>
            </a:r>
            <a:r>
              <a:rPr lang="en-US" dirty="0" smtClean="0">
                <a:latin typeface="Times New Roman" panose="02020603050405020304" pitchFamily="18" charset="0"/>
                <a:cs typeface="Times New Roman" panose="02020603050405020304" pitchFamily="18" charset="0"/>
              </a:rPr>
              <a:t>phosphorus </a:t>
            </a:r>
            <a:r>
              <a:rPr lang="en-US" dirty="0">
                <a:latin typeface="Times New Roman" panose="02020603050405020304" pitchFamily="18" charset="0"/>
                <a:cs typeface="Times New Roman" panose="02020603050405020304" pitchFamily="18" charset="0"/>
              </a:rPr>
              <a:t>and therefore can elevate levels during low flow conditions.</a:t>
            </a:r>
          </a:p>
        </p:txBody>
      </p:sp>
      <p:sp>
        <p:nvSpPr>
          <p:cNvPr id="69" name="Rectangle 68"/>
          <p:cNvSpPr/>
          <p:nvPr/>
        </p:nvSpPr>
        <p:spPr>
          <a:xfrm>
            <a:off x="5562600" y="6215168"/>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32" name="TextBox 31"/>
          <p:cNvSpPr txBox="1"/>
          <p:nvPr/>
        </p:nvSpPr>
        <p:spPr>
          <a:xfrm>
            <a:off x="4876800" y="609600"/>
            <a:ext cx="4114800" cy="2000548"/>
          </a:xfrm>
          <a:prstGeom prst="rect">
            <a:avLst/>
          </a:prstGeom>
          <a:solidFill>
            <a:srgbClr val="FFFF66"/>
          </a:solidFill>
          <a:ln w="57150"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Chemical </a:t>
            </a:r>
            <a:r>
              <a:rPr lang="en-US" dirty="0" smtClean="0"/>
              <a:t>Parameters</a:t>
            </a:r>
          </a:p>
          <a:p>
            <a:pPr algn="just"/>
            <a:endParaRPr lang="en-US" sz="1200" dirty="0" smtClean="0"/>
          </a:p>
          <a:p>
            <a:pPr algn="l"/>
            <a:r>
              <a:rPr lang="en-US" sz="1200" dirty="0" smtClean="0"/>
              <a:t>There is a Quick Card for each of the following chemical parameters:</a:t>
            </a:r>
          </a:p>
          <a:p>
            <a:pPr marL="228600" indent="-228600" algn="l">
              <a:buFont typeface="+mj-lt"/>
              <a:buAutoNum type="arabicPeriod"/>
            </a:pPr>
            <a:r>
              <a:rPr lang="en-US" sz="1200" b="0" u="none" dirty="0" smtClean="0"/>
              <a:t>Total Phosphorus, </a:t>
            </a:r>
          </a:p>
          <a:p>
            <a:pPr marL="228600" indent="-228600" algn="l">
              <a:buFont typeface="+mj-lt"/>
              <a:buAutoNum type="arabicPeriod"/>
            </a:pPr>
            <a:r>
              <a:rPr lang="en-US" sz="1200" b="0" u="none" dirty="0" smtClean="0"/>
              <a:t>Ammonia, </a:t>
            </a:r>
          </a:p>
          <a:p>
            <a:pPr marL="228600" indent="-228600" algn="l">
              <a:buFont typeface="+mj-lt"/>
              <a:buAutoNum type="arabicPeriod"/>
            </a:pPr>
            <a:r>
              <a:rPr lang="en-US" sz="1200" b="0" u="none" dirty="0" smtClean="0"/>
              <a:t>Biochemical Oxygen Demand, </a:t>
            </a:r>
          </a:p>
          <a:p>
            <a:pPr marL="228600" indent="-228600" algn="l">
              <a:buFont typeface="+mj-lt"/>
              <a:buAutoNum type="arabicPeriod"/>
            </a:pPr>
            <a:r>
              <a:rPr lang="en-US" sz="1200" b="0" u="none" dirty="0" smtClean="0"/>
              <a:t>Nitrate + Nitrite, </a:t>
            </a:r>
          </a:p>
          <a:p>
            <a:pPr marL="228600" indent="-228600" algn="l">
              <a:buFont typeface="+mj-lt"/>
              <a:buAutoNum type="arabicPeriod"/>
            </a:pPr>
            <a:r>
              <a:rPr lang="en-US" sz="1200" b="0" u="none" dirty="0" smtClean="0"/>
              <a:t>Total Nitrogen, and </a:t>
            </a:r>
          </a:p>
          <a:p>
            <a:pPr marL="228600" indent="-228600" algn="l">
              <a:buFont typeface="+mj-lt"/>
              <a:buAutoNum type="arabicPeriod"/>
            </a:pPr>
            <a:r>
              <a:rPr lang="en-US" sz="1200" b="0" u="none" dirty="0" smtClean="0"/>
              <a:t>Total </a:t>
            </a:r>
            <a:r>
              <a:rPr lang="en-US" sz="1200" b="0" u="none" dirty="0" err="1" smtClean="0"/>
              <a:t>Kjeldahl</a:t>
            </a:r>
            <a:r>
              <a:rPr lang="en-US" sz="1200" b="0" u="none" dirty="0" smtClean="0"/>
              <a:t> Nitrogen </a:t>
            </a:r>
            <a:endParaRPr lang="en-US" sz="1200" b="0" u="none" dirty="0"/>
          </a:p>
        </p:txBody>
      </p:sp>
      <p:pic>
        <p:nvPicPr>
          <p:cNvPr id="1031" name="Picture 7" descr="C:\Users\RACHEL\AppData\Local\Microsoft\Windows\INetCache\IE\P0RDEZ3C\beakers[1].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2939483"/>
            <a:ext cx="964235" cy="710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587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39628" y="2143126"/>
            <a:ext cx="4499609" cy="46841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97" name="Rectangle 96"/>
          <p:cNvSpPr/>
          <p:nvPr/>
        </p:nvSpPr>
        <p:spPr>
          <a:xfrm>
            <a:off x="4621084" y="5377934"/>
            <a:ext cx="4499609" cy="46841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27244" y="1459275"/>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54" name="TextBox 53"/>
          <p:cNvSpPr txBox="1"/>
          <p:nvPr/>
        </p:nvSpPr>
        <p:spPr>
          <a:xfrm>
            <a:off x="20955" y="459031"/>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Ammonia</a:t>
            </a:r>
          </a:p>
        </p:txBody>
      </p:sp>
      <p:sp>
        <p:nvSpPr>
          <p:cNvPr id="55" name="TextBox 54"/>
          <p:cNvSpPr txBox="1"/>
          <p:nvPr/>
        </p:nvSpPr>
        <p:spPr>
          <a:xfrm>
            <a:off x="59055" y="1054224"/>
            <a:ext cx="4469130" cy="938719"/>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A colorless gas that is very soluble in water. It is one of the most common forms of nitrogen due to human activity related to biological-based waste in streams. Ammonia (NH₃) is a toxic form of nitrogen with a strong pungent odor, formed when organic matter breaks down in water. Ammonia levels are dependent on pH and Temp (&gt;pH and temp = more toxic ammonia). </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490326"/>
            <a:ext cx="2203639" cy="769441"/>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Fish communities are extremely sensitive to ammonia.  Fish can begin to die when ammonia reaches 0.2 mg/L.</a:t>
            </a: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152400" y="2209845"/>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218250" y="2176790"/>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645848" y="1128652"/>
            <a:ext cx="4498151"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agricultural nutrient </a:t>
            </a:r>
            <a:r>
              <a:rPr lang="en-US" dirty="0" smtClean="0">
                <a:latin typeface="Times New Roman" panose="02020603050405020304" pitchFamily="18" charset="0"/>
                <a:cs typeface="Times New Roman" panose="02020603050405020304" pitchFamily="18" charset="0"/>
              </a:rPr>
              <a:t>application, WWTPs</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68636"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4617720" y="1643448"/>
            <a:ext cx="448437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WQS </a:t>
            </a:r>
            <a:r>
              <a:rPr lang="en-US" dirty="0" smtClean="0">
                <a:latin typeface="Times New Roman" panose="02020603050405020304" pitchFamily="18" charset="0"/>
                <a:cs typeface="Times New Roman" panose="02020603050405020304" pitchFamily="18" charset="0"/>
              </a:rPr>
              <a:t>dependent </a:t>
            </a:r>
            <a:r>
              <a:rPr lang="en-US" dirty="0">
                <a:latin typeface="Times New Roman" panose="02020603050405020304" pitchFamily="18" charset="0"/>
                <a:cs typeface="Times New Roman" panose="02020603050405020304" pitchFamily="18" charset="0"/>
              </a:rPr>
              <a:t>on pH and temperature but in general:  max 0.0075 mg/L - 0.0294 mg/L; </a:t>
            </a:r>
            <a:r>
              <a:rPr lang="en-US" dirty="0" smtClean="0">
                <a:latin typeface="Times New Roman" panose="02020603050405020304" pitchFamily="18" charset="0"/>
                <a:cs typeface="Times New Roman" panose="02020603050405020304" pitchFamily="18" charset="0"/>
              </a:rPr>
              <a:t>average </a:t>
            </a:r>
            <a:r>
              <a:rPr lang="en-US" dirty="0">
                <a:latin typeface="Times New Roman" panose="02020603050405020304" pitchFamily="18" charset="0"/>
                <a:cs typeface="Times New Roman" panose="02020603050405020304" pitchFamily="18" charset="0"/>
              </a:rPr>
              <a:t>0.0005 mg/L - 0.0294 mg/L</a:t>
            </a:r>
          </a:p>
        </p:txBody>
      </p:sp>
      <p:sp>
        <p:nvSpPr>
          <p:cNvPr id="65" name="TextBox 64"/>
          <p:cNvSpPr txBox="1"/>
          <p:nvPr/>
        </p:nvSpPr>
        <p:spPr>
          <a:xfrm>
            <a:off x="4568636" y="144488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4890655" y="2359282"/>
            <a:ext cx="3948545" cy="261610"/>
          </a:xfrm>
          <a:prstGeom prst="rect">
            <a:avLst/>
          </a:prstGeom>
          <a:noFill/>
        </p:spPr>
        <p:txBody>
          <a:bodyPr wrap="square" rtlCol="0">
            <a:spAutoFit/>
          </a:bodyPr>
          <a:lstStyle>
            <a:defPPr>
              <a:defRPr lang="en-US"/>
            </a:defPPr>
            <a:lvl1pPr algn="just">
              <a:defRPr sz="1100"/>
            </a:lvl1pPr>
          </a:lstStyle>
          <a:p>
            <a:r>
              <a:rPr lang="en-US" dirty="0" smtClean="0">
                <a:latin typeface="Times New Roman" panose="02020603050405020304" pitchFamily="18" charset="0"/>
                <a:cs typeface="Times New Roman" panose="02020603050405020304" pitchFamily="18" charset="0"/>
              </a:rPr>
              <a:t>&gt; 0.06 </a:t>
            </a:r>
            <a:r>
              <a:rPr lang="en-US" dirty="0">
                <a:latin typeface="Times New Roman" panose="02020603050405020304" pitchFamily="18" charset="0"/>
                <a:cs typeface="Times New Roman" panose="02020603050405020304" pitchFamily="18" charset="0"/>
              </a:rPr>
              <a:t>mg/L can impact </a:t>
            </a:r>
            <a:r>
              <a:rPr lang="en-US" dirty="0" smtClean="0">
                <a:latin typeface="Times New Roman" panose="02020603050405020304" pitchFamily="18" charset="0"/>
                <a:cs typeface="Times New Roman" panose="02020603050405020304" pitchFamily="18" charset="0"/>
              </a:rPr>
              <a:t>fish; &gt; 2.0 </a:t>
            </a:r>
            <a:r>
              <a:rPr lang="en-US" dirty="0">
                <a:latin typeface="Times New Roman" panose="02020603050405020304" pitchFamily="18" charset="0"/>
                <a:cs typeface="Times New Roman" panose="02020603050405020304" pitchFamily="18" charset="0"/>
              </a:rPr>
              <a:t>mg/L can kill tolerant fish</a:t>
            </a:r>
          </a:p>
        </p:txBody>
      </p:sp>
      <p:sp>
        <p:nvSpPr>
          <p:cNvPr id="67" name="TextBox 66"/>
          <p:cNvSpPr txBox="1"/>
          <p:nvPr/>
        </p:nvSpPr>
        <p:spPr>
          <a:xfrm>
            <a:off x="4599116" y="214257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25338"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826984"/>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2956605"/>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844802"/>
            <a:ext cx="555005" cy="556422"/>
          </a:xfrm>
          <a:prstGeom prst="rect">
            <a:avLst/>
          </a:prstGeom>
          <a:noFill/>
        </p:spPr>
      </p:pic>
      <p:sp>
        <p:nvSpPr>
          <p:cNvPr id="76" name="Rectangle 75"/>
          <p:cNvSpPr/>
          <p:nvPr/>
        </p:nvSpPr>
        <p:spPr>
          <a:xfrm>
            <a:off x="4627245" y="900514"/>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7" name="TextBox 76"/>
          <p:cNvSpPr txBox="1"/>
          <p:nvPr/>
        </p:nvSpPr>
        <p:spPr>
          <a:xfrm>
            <a:off x="4591503" y="460268"/>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Ammonia</a:t>
            </a:r>
          </a:p>
        </p:txBody>
      </p:sp>
      <p:cxnSp>
        <p:nvCxnSpPr>
          <p:cNvPr id="78" name="Straight Connector 77"/>
          <p:cNvCxnSpPr/>
          <p:nvPr/>
        </p:nvCxnSpPr>
        <p:spPr>
          <a:xfrm>
            <a:off x="163830" y="369189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21083" y="4692134"/>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Biochemical Oxygen Demand (BOD)</a:t>
            </a:r>
          </a:p>
        </p:txBody>
      </p:sp>
      <p:sp>
        <p:nvSpPr>
          <p:cNvPr id="82" name="TextBox 81"/>
          <p:cNvSpPr txBox="1"/>
          <p:nvPr/>
        </p:nvSpPr>
        <p:spPr>
          <a:xfrm>
            <a:off x="52894" y="4335959"/>
            <a:ext cx="4469130" cy="769441"/>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Biochemical oxygen demand (BOD) is the measure of oxygen used by aerobic (oxygen-consuming biota like fish and bacteria) as they break down organic wastes over a specific time period. The more biota the more demand it will have on the oxygen levels in the water. </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52894" y="5562600"/>
            <a:ext cx="2209800"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The greater the BOD the more oxygen is demanded by the biota. If there are a lot of plants using the oxygen it can reduce the amount of oxygen available to native biome such as fish and stress and kill them</a:t>
            </a:r>
            <a:endParaRPr 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408170" y="4373880"/>
            <a:ext cx="4918146"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a:t>
            </a:r>
            <a:r>
              <a:rPr lang="en-US" dirty="0" smtClean="0">
                <a:latin typeface="Times New Roman" panose="02020603050405020304" pitchFamily="18" charset="0"/>
                <a:cs typeface="Times New Roman" panose="02020603050405020304" pitchFamily="18" charset="0"/>
              </a:rPr>
              <a:t>large algal or plant blooms, stagnant water conditions</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562475" y="413337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387341" y="4876307"/>
            <a:ext cx="4932807"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1 - 2 mg/L (clean water); 3 - 5 mg/L (fairly clean); 6 - 9 mg/L (excess organic matter); 10+ mg/L (very poor water quality) </a:t>
            </a:r>
            <a:endParaRPr lang="en-US"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62475" y="467774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657725" y="5592141"/>
            <a:ext cx="445770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there is no limit, this is based on site-specific aquatic ecology</a:t>
            </a:r>
            <a:endParaRPr lang="en-US"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92955" y="537543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19177"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99" name="7-Point Star 98"/>
          <p:cNvSpPr/>
          <p:nvPr/>
        </p:nvSpPr>
        <p:spPr>
          <a:xfrm>
            <a:off x="4704904" y="6059843"/>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100" name="TextBox 99"/>
          <p:cNvSpPr txBox="1"/>
          <p:nvPr/>
        </p:nvSpPr>
        <p:spPr>
          <a:xfrm>
            <a:off x="4853113" y="6189464"/>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101"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2145" y="6077661"/>
            <a:ext cx="555005" cy="556422"/>
          </a:xfrm>
          <a:prstGeom prst="rect">
            <a:avLst/>
          </a:prstGeom>
          <a:noFill/>
        </p:spPr>
      </p:pic>
      <p:sp>
        <p:nvSpPr>
          <p:cNvPr id="102" name="Rectangle 101"/>
          <p:cNvSpPr/>
          <p:nvPr/>
        </p:nvSpPr>
        <p:spPr>
          <a:xfrm>
            <a:off x="4621084" y="4133373"/>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Biochemical Oxygen Demand (BOD)</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59" y="2438400"/>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Natural </a:t>
            </a:r>
            <a:r>
              <a:rPr lang="en-US" dirty="0">
                <a:latin typeface="Times New Roman" panose="02020603050405020304" pitchFamily="18" charset="0"/>
                <a:cs typeface="Times New Roman" panose="02020603050405020304" pitchFamily="18" charset="0"/>
              </a:rPr>
              <a:t>break-down of plant material in the water (this can be dramatically increased due to human </a:t>
            </a:r>
            <a:r>
              <a:rPr lang="en-US" dirty="0" smtClean="0">
                <a:latin typeface="Times New Roman" panose="02020603050405020304" pitchFamily="18" charset="0"/>
                <a:cs typeface="Times New Roman" panose="02020603050405020304" pitchFamily="18" charset="0"/>
              </a:rPr>
              <a:t>activity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such as grass or lawn material dumping in or near a water body). </a:t>
            </a:r>
            <a:endParaRPr lang="en-US" dirty="0">
              <a:latin typeface="Times New Roman" panose="02020603050405020304" pitchFamily="18" charset="0"/>
              <a:cs typeface="Times New Roman" panose="02020603050405020304" pitchFamily="18" charset="0"/>
            </a:endParaRPr>
          </a:p>
        </p:txBody>
      </p:sp>
      <p:sp>
        <p:nvSpPr>
          <p:cNvPr id="131" name="TextBox 130"/>
          <p:cNvSpPr txBox="1"/>
          <p:nvPr/>
        </p:nvSpPr>
        <p:spPr>
          <a:xfrm>
            <a:off x="2291988" y="5544458"/>
            <a:ext cx="2203639" cy="1161157"/>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There is an </a:t>
            </a:r>
            <a:r>
              <a:rPr lang="en-US" dirty="0">
                <a:latin typeface="Times New Roman" panose="02020603050405020304" pitchFamily="18" charset="0"/>
                <a:cs typeface="Times New Roman" panose="02020603050405020304" pitchFamily="18" charset="0"/>
              </a:rPr>
              <a:t>unnatural demand on the available oxygen for other biota </a:t>
            </a:r>
            <a:r>
              <a:rPr lang="en-US" dirty="0" smtClean="0">
                <a:latin typeface="Times New Roman" panose="02020603050405020304" pitchFamily="18" charset="0"/>
                <a:cs typeface="Times New Roman" panose="02020603050405020304" pitchFamily="18" charset="0"/>
              </a:rPr>
              <a:t>(such </a:t>
            </a:r>
            <a:r>
              <a:rPr lang="en-US" dirty="0">
                <a:latin typeface="Times New Roman" panose="02020603050405020304" pitchFamily="18" charset="0"/>
                <a:cs typeface="Times New Roman" panose="02020603050405020304" pitchFamily="18" charset="0"/>
              </a:rPr>
              <a:t>as </a:t>
            </a:r>
            <a:r>
              <a:rPr lang="en-US" dirty="0" smtClean="0">
                <a:latin typeface="Times New Roman" panose="02020603050405020304" pitchFamily="18" charset="0"/>
                <a:cs typeface="Times New Roman" panose="02020603050405020304" pitchFamily="18" charset="0"/>
              </a:rPr>
              <a:t>fish) when there are large blooms of plant materials, such as algae. The plants outcompete other biota by using all the available oxygen.</a:t>
            </a:r>
          </a:p>
        </p:txBody>
      </p:sp>
      <p:sp>
        <p:nvSpPr>
          <p:cNvPr id="63" name="Rectangle 62"/>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68" name="Rectangle 67"/>
          <p:cNvSpPr/>
          <p:nvPr/>
        </p:nvSpPr>
        <p:spPr>
          <a:xfrm>
            <a:off x="5622349" y="6201236"/>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cxnSp>
        <p:nvCxnSpPr>
          <p:cNvPr id="79" name="Straight Connector 78"/>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0550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4644389" y="5206969"/>
            <a:ext cx="4499611" cy="65611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solidFill>
                <a:schemeClr val="tx1"/>
              </a:solidFill>
              <a:latin typeface="Times New Roman" panose="02020603050405020304" pitchFamily="18" charset="0"/>
              <a:cs typeface="Times New Roman" panose="02020603050405020304" pitchFamily="18" charset="0"/>
            </a:endParaRPr>
          </a:p>
          <a:p>
            <a:pPr algn="ct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71" name="Rectangle 70"/>
          <p:cNvSpPr/>
          <p:nvPr/>
        </p:nvSpPr>
        <p:spPr>
          <a:xfrm>
            <a:off x="4617720" y="2145075"/>
            <a:ext cx="4499609" cy="468411"/>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Levels &gt; 1 mg/L indicate human influence</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97" name="Rectangle 96"/>
          <p:cNvSpPr/>
          <p:nvPr/>
        </p:nvSpPr>
        <p:spPr>
          <a:xfrm>
            <a:off x="4543425" y="5378446"/>
            <a:ext cx="4664266" cy="4127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&gt;0.005 mg/L causes eutrophic or highly productive conditions in lake systems; </a:t>
            </a:r>
          </a:p>
          <a:p>
            <a:pPr algn="ctr"/>
            <a:r>
              <a:rPr lang="en-US" sz="1100" dirty="0" smtClean="0">
                <a:solidFill>
                  <a:schemeClr val="tx1"/>
                </a:solidFill>
                <a:latin typeface="Times New Roman" panose="02020603050405020304" pitchFamily="18" charset="0"/>
                <a:cs typeface="Times New Roman" panose="02020603050405020304" pitchFamily="18" charset="0"/>
              </a:rPr>
              <a:t>Median concentration of 0.02 mg/L in IN lakes (2010)</a:t>
            </a: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7719" y="1459275"/>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54" name="TextBox 53"/>
          <p:cNvSpPr txBox="1"/>
          <p:nvPr/>
        </p:nvSpPr>
        <p:spPr>
          <a:xfrm>
            <a:off x="20955" y="459031"/>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Nitrate + Nitrite</a:t>
            </a:r>
          </a:p>
        </p:txBody>
      </p:sp>
      <p:sp>
        <p:nvSpPr>
          <p:cNvPr id="55" name="TextBox 54"/>
          <p:cNvSpPr txBox="1"/>
          <p:nvPr/>
        </p:nvSpPr>
        <p:spPr>
          <a:xfrm>
            <a:off x="59055" y="1076236"/>
            <a:ext cx="4469130" cy="938719"/>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Nitrogen is the </a:t>
            </a:r>
            <a:r>
              <a:rPr lang="en-US" sz="1100" dirty="0">
                <a:latin typeface="Times New Roman" panose="02020603050405020304" pitchFamily="18" charset="0"/>
                <a:cs typeface="Times New Roman" panose="02020603050405020304" pitchFamily="18" charset="0"/>
              </a:rPr>
              <a:t>most </a:t>
            </a:r>
            <a:r>
              <a:rPr lang="en-US" sz="1100" dirty="0" smtClean="0">
                <a:latin typeface="Times New Roman" panose="02020603050405020304" pitchFamily="18" charset="0"/>
                <a:cs typeface="Times New Roman" panose="02020603050405020304" pitchFamily="18" charset="0"/>
              </a:rPr>
              <a:t>abundant element </a:t>
            </a:r>
            <a:r>
              <a:rPr lang="en-US" sz="1100" dirty="0">
                <a:latin typeface="Times New Roman" panose="02020603050405020304" pitchFamily="18" charset="0"/>
                <a:cs typeface="Times New Roman" panose="02020603050405020304" pitchFamily="18" charset="0"/>
              </a:rPr>
              <a:t>in the Earth's </a:t>
            </a:r>
            <a:r>
              <a:rPr lang="en-US" sz="1100" dirty="0" smtClean="0">
                <a:latin typeface="Times New Roman" panose="02020603050405020304" pitchFamily="18" charset="0"/>
                <a:cs typeface="Times New Roman" panose="02020603050405020304" pitchFamily="18" charset="0"/>
              </a:rPr>
              <a:t>atmosphere. </a:t>
            </a:r>
            <a:r>
              <a:rPr lang="en-US" sz="1100" dirty="0">
                <a:latin typeface="Times New Roman" panose="02020603050405020304" pitchFamily="18" charset="0"/>
                <a:cs typeface="Times New Roman" panose="02020603050405020304" pitchFamily="18" charset="0"/>
              </a:rPr>
              <a:t>The nitrogen cycle is one of the major chemical sequence to produce biological activity. </a:t>
            </a:r>
            <a:r>
              <a:rPr lang="en-US" sz="1100" dirty="0" smtClean="0">
                <a:latin typeface="Times New Roman" panose="02020603050405020304" pitchFamily="18" charset="0"/>
                <a:cs typeface="Times New Roman" panose="02020603050405020304" pitchFamily="18" charset="0"/>
              </a:rPr>
              <a:t>Nitrate and Nitrite are the two basic molecules of inorganic nitrogen and therefore often measured together. Nitrate is much more stable and common in the earth’s waters than Nitrite.</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362155"/>
            <a:ext cx="2203639" cy="1277273"/>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Nitrates can be toxic at high concentrations and even limit oxygen in low concentrations. </a:t>
            </a:r>
            <a:r>
              <a:rPr lang="en-US" dirty="0" smtClean="0">
                <a:latin typeface="Times New Roman" panose="02020603050405020304" pitchFamily="18" charset="0"/>
                <a:cs typeface="Times New Roman" panose="02020603050405020304" pitchFamily="18" charset="0"/>
              </a:rPr>
              <a:t>Elevated levels can cause eutrophication of lakes and areas of low dissolved oxygen in salt water (i.e. Gulf Of Mexico Hypoxia).</a:t>
            </a:r>
            <a:endParaRPr lang="en-US"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76200" y="213360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59271" y="2142574"/>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630847" y="1128652"/>
            <a:ext cx="4518421"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Animal farms, </a:t>
            </a:r>
            <a:r>
              <a:rPr lang="en-US" dirty="0">
                <a:latin typeface="Times New Roman" panose="02020603050405020304" pitchFamily="18" charset="0"/>
                <a:cs typeface="Times New Roman" panose="02020603050405020304" pitchFamily="18" charset="0"/>
              </a:rPr>
              <a:t>agricultural runoff, fertilizers, </a:t>
            </a:r>
            <a:r>
              <a:rPr lang="en-US" dirty="0" smtClean="0">
                <a:latin typeface="Times New Roman" panose="02020603050405020304" pitchFamily="18" charset="0"/>
                <a:cs typeface="Times New Roman" panose="02020603050405020304" pitchFamily="18" charset="0"/>
              </a:rPr>
              <a:t>industry, WWTPs</a:t>
            </a:r>
            <a:endParaRPr lang="en-US"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559111" y="90051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4625338" y="1676400"/>
            <a:ext cx="448437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&lt; </a:t>
            </a:r>
            <a:r>
              <a:rPr lang="en-US" dirty="0">
                <a:latin typeface="Times New Roman" panose="02020603050405020304" pitchFamily="18" charset="0"/>
                <a:cs typeface="Times New Roman" panose="02020603050405020304" pitchFamily="18" charset="0"/>
              </a:rPr>
              <a:t>10 mg/L  (IDEM </a:t>
            </a:r>
            <a:r>
              <a:rPr lang="en-US" dirty="0" smtClean="0">
                <a:latin typeface="Times New Roman" panose="02020603050405020304" pitchFamily="18" charset="0"/>
                <a:cs typeface="Times New Roman" panose="02020603050405020304" pitchFamily="18" charset="0"/>
              </a:rPr>
              <a:t>Drinking Water Standard)</a:t>
            </a:r>
          </a:p>
          <a:p>
            <a:pPr algn="ctr"/>
            <a:r>
              <a:rPr lang="en-US" dirty="0" smtClean="0">
                <a:latin typeface="Times New Roman" panose="02020603050405020304" pitchFamily="18" charset="0"/>
                <a:cs typeface="Times New Roman" panose="02020603050405020304" pitchFamily="18" charset="0"/>
              </a:rPr>
              <a:t>&lt;1 mg/L (OEPA criteria for warm water habitat) </a:t>
            </a:r>
            <a:endParaRPr lang="en-US"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59111" y="144488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89591" y="212949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5813"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826984"/>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2956605"/>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844802"/>
            <a:ext cx="555005" cy="556422"/>
          </a:xfrm>
          <a:prstGeom prst="rect">
            <a:avLst/>
          </a:prstGeom>
          <a:noFill/>
        </p:spPr>
      </p:pic>
      <p:sp>
        <p:nvSpPr>
          <p:cNvPr id="76" name="Rectangle 75"/>
          <p:cNvSpPr/>
          <p:nvPr/>
        </p:nvSpPr>
        <p:spPr>
          <a:xfrm>
            <a:off x="4617720" y="900514"/>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7" name="TextBox 76"/>
          <p:cNvSpPr txBox="1"/>
          <p:nvPr/>
        </p:nvSpPr>
        <p:spPr>
          <a:xfrm>
            <a:off x="4591503" y="460268"/>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Nitrate + Nitrite</a:t>
            </a: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21083" y="4730106"/>
            <a:ext cx="4499611" cy="492952"/>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NA</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Orthophosphate</a:t>
            </a:r>
          </a:p>
        </p:txBody>
      </p:sp>
      <p:sp>
        <p:nvSpPr>
          <p:cNvPr id="82" name="TextBox 81"/>
          <p:cNvSpPr txBox="1"/>
          <p:nvPr/>
        </p:nvSpPr>
        <p:spPr>
          <a:xfrm>
            <a:off x="52894" y="4335959"/>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Orthophosphate is an inorganic form of phosphorus, a nutrient required for the basic processes of life </a:t>
            </a:r>
            <a:r>
              <a:rPr lang="en-US" sz="1100" dirty="0" smtClean="0">
                <a:latin typeface="Times New Roman" panose="02020603050405020304" pitchFamily="18" charset="0"/>
                <a:cs typeface="Times New Roman" panose="02020603050405020304" pitchFamily="18" charset="0"/>
              </a:rPr>
              <a:t>but, when it is highly concentrated can cause eutrophication. </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52894" y="5562600"/>
            <a:ext cx="2233106" cy="1277273"/>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The amount  </a:t>
            </a:r>
            <a:r>
              <a:rPr lang="en-US" dirty="0">
                <a:latin typeface="Times New Roman" panose="02020603050405020304" pitchFamily="18" charset="0"/>
                <a:cs typeface="Times New Roman" panose="02020603050405020304" pitchFamily="18" charset="0"/>
              </a:rPr>
              <a:t>of orthophosphate </a:t>
            </a:r>
            <a:r>
              <a:rPr lang="en-US" dirty="0" smtClean="0">
                <a:latin typeface="Times New Roman" panose="02020603050405020304" pitchFamily="18" charset="0"/>
                <a:cs typeface="Times New Roman" panose="02020603050405020304" pitchFamily="18" charset="0"/>
              </a:rPr>
              <a:t>constitutes an </a:t>
            </a:r>
            <a:r>
              <a:rPr lang="en-US" dirty="0">
                <a:latin typeface="Times New Roman" panose="02020603050405020304" pitchFamily="18" charset="0"/>
                <a:cs typeface="Times New Roman" panose="02020603050405020304" pitchFamily="18" charset="0"/>
              </a:rPr>
              <a:t>index of the amount of phosphorus available for algal growth. Excessive algal growth can cause low DO, algal blooms, taste and odor problems </a:t>
            </a:r>
            <a:r>
              <a:rPr lang="en-US" dirty="0" smtClean="0">
                <a:latin typeface="Times New Roman" panose="02020603050405020304" pitchFamily="18" charset="0"/>
                <a:cs typeface="Times New Roman" panose="02020603050405020304" pitchFamily="18" charset="0"/>
              </a:rPr>
              <a:t>and lower recreational </a:t>
            </a:r>
            <a:r>
              <a:rPr lang="en-US" dirty="0">
                <a:latin typeface="Times New Roman" panose="02020603050405020304" pitchFamily="18" charset="0"/>
                <a:cs typeface="Times New Roman" panose="02020603050405020304" pitchFamily="18" charset="0"/>
              </a:rPr>
              <a:t>value. </a:t>
            </a: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13300" y="4335959"/>
            <a:ext cx="4530700" cy="430887"/>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grass </a:t>
            </a:r>
            <a:r>
              <a:rPr lang="en-US" dirty="0">
                <a:latin typeface="Times New Roman" panose="02020603050405020304" pitchFamily="18" charset="0"/>
                <a:cs typeface="Times New Roman" panose="02020603050405020304" pitchFamily="18" charset="0"/>
              </a:rPr>
              <a:t>clippings, leaves, lawn fertilizers, WWTPs, agricultural runoff, field </a:t>
            </a:r>
            <a:r>
              <a:rPr lang="en-US" dirty="0" smtClean="0">
                <a:latin typeface="Times New Roman" panose="02020603050405020304" pitchFamily="18" charset="0"/>
                <a:cs typeface="Times New Roman" panose="02020603050405020304" pitchFamily="18" charset="0"/>
              </a:rPr>
              <a:t>tile runoff, </a:t>
            </a:r>
            <a:r>
              <a:rPr lang="en-US" dirty="0">
                <a:latin typeface="Times New Roman" panose="02020603050405020304" pitchFamily="18" charset="0"/>
                <a:cs typeface="Times New Roman" panose="02020603050405020304" pitchFamily="18" charset="0"/>
              </a:rPr>
              <a:t>industry, manure application on agricultural fields</a:t>
            </a:r>
          </a:p>
        </p:txBody>
      </p:sp>
      <p:sp>
        <p:nvSpPr>
          <p:cNvPr id="89" name="TextBox 88"/>
          <p:cNvSpPr txBox="1"/>
          <p:nvPr/>
        </p:nvSpPr>
        <p:spPr>
          <a:xfrm>
            <a:off x="4562475" y="413337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77346" y="473346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3" name="TextBox 92"/>
          <p:cNvSpPr txBox="1"/>
          <p:nvPr/>
        </p:nvSpPr>
        <p:spPr>
          <a:xfrm>
            <a:off x="4562475" y="52247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19177"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99" name="7-Point Star 98"/>
          <p:cNvSpPr/>
          <p:nvPr/>
        </p:nvSpPr>
        <p:spPr>
          <a:xfrm>
            <a:off x="4704904" y="6059843"/>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100" name="TextBox 99"/>
          <p:cNvSpPr txBox="1"/>
          <p:nvPr/>
        </p:nvSpPr>
        <p:spPr>
          <a:xfrm>
            <a:off x="4853113" y="6189464"/>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101"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2145" y="6077661"/>
            <a:ext cx="555005" cy="556422"/>
          </a:xfrm>
          <a:prstGeom prst="rect">
            <a:avLst/>
          </a:prstGeom>
          <a:noFill/>
        </p:spPr>
      </p:pic>
      <p:sp>
        <p:nvSpPr>
          <p:cNvPr id="102" name="Rectangle 101"/>
          <p:cNvSpPr/>
          <p:nvPr/>
        </p:nvSpPr>
        <p:spPr>
          <a:xfrm>
            <a:off x="4621084" y="4133373"/>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Orthophosphate</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39569" y="2404184"/>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Elevated levels often occur in the Spring as a result of tile drains in agricultural land use. Many WWTPs do not treat for nitrogen and therefore can elevate levels during low flow conditions.</a:t>
            </a:r>
            <a:endParaRPr lang="en-US" dirty="0">
              <a:latin typeface="Times New Roman" panose="02020603050405020304" pitchFamily="18" charset="0"/>
              <a:cs typeface="Times New Roman" panose="02020603050405020304" pitchFamily="18" charset="0"/>
            </a:endParaRPr>
          </a:p>
        </p:txBody>
      </p:sp>
      <p:sp>
        <p:nvSpPr>
          <p:cNvPr id="51" name="TextBox 50"/>
          <p:cNvSpPr txBox="1"/>
          <p:nvPr/>
        </p:nvSpPr>
        <p:spPr>
          <a:xfrm>
            <a:off x="2314727" y="5614053"/>
            <a:ext cx="2203639" cy="938719"/>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Elevated </a:t>
            </a:r>
            <a:r>
              <a:rPr lang="en-US" dirty="0">
                <a:latin typeface="Times New Roman" panose="02020603050405020304" pitchFamily="18" charset="0"/>
                <a:cs typeface="Times New Roman" panose="02020603050405020304" pitchFamily="18" charset="0"/>
              </a:rPr>
              <a:t>levels often occur during high flow conditions due to storm water </a:t>
            </a:r>
            <a:r>
              <a:rPr lang="en-US" dirty="0" smtClean="0">
                <a:latin typeface="Times New Roman" panose="02020603050405020304" pitchFamily="18" charset="0"/>
                <a:cs typeface="Times New Roman" panose="02020603050405020304" pitchFamily="18" charset="0"/>
              </a:rPr>
              <a:t>runoff. Other forms of phosphorus can be converted to orthophosphate and other acids. </a:t>
            </a:r>
            <a:endParaRPr lang="en-US" dirty="0">
              <a:latin typeface="Times New Roman" panose="02020603050405020304" pitchFamily="18" charset="0"/>
              <a:cs typeface="Times New Roman" panose="02020603050405020304" pitchFamily="18" charset="0"/>
            </a:endParaRPr>
          </a:p>
        </p:txBody>
      </p:sp>
      <p:sp>
        <p:nvSpPr>
          <p:cNvPr id="52" name="Rectangle 51"/>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63" name="Rectangle 62"/>
          <p:cNvSpPr/>
          <p:nvPr/>
        </p:nvSpPr>
        <p:spPr>
          <a:xfrm>
            <a:off x="5562600" y="6130300"/>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2052392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4627245" y="1981201"/>
            <a:ext cx="4499609" cy="632286"/>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30090" y="445532"/>
            <a:ext cx="76200" cy="6412468"/>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27244" y="1552192"/>
            <a:ext cx="4499611" cy="431344"/>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54" name="TextBox 53"/>
          <p:cNvSpPr txBox="1"/>
          <p:nvPr/>
        </p:nvSpPr>
        <p:spPr>
          <a:xfrm>
            <a:off x="20955" y="459031"/>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Nitrogen</a:t>
            </a:r>
          </a:p>
        </p:txBody>
      </p:sp>
      <p:sp>
        <p:nvSpPr>
          <p:cNvPr id="55" name="TextBox 54"/>
          <p:cNvSpPr txBox="1"/>
          <p:nvPr/>
        </p:nvSpPr>
        <p:spPr>
          <a:xfrm>
            <a:off x="59055" y="1076236"/>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The total concentration of the most common nitrogen containing molecules in our environment. This includes: total </a:t>
            </a:r>
            <a:r>
              <a:rPr lang="en-US" sz="1100" dirty="0" err="1">
                <a:latin typeface="Times New Roman" panose="02020603050405020304" pitchFamily="18" charset="0"/>
                <a:cs typeface="Times New Roman" panose="02020603050405020304" pitchFamily="18" charset="0"/>
              </a:rPr>
              <a:t>kjeldahl</a:t>
            </a:r>
            <a:r>
              <a:rPr lang="en-US" sz="1100" dirty="0">
                <a:latin typeface="Times New Roman" panose="02020603050405020304" pitchFamily="18" charset="0"/>
                <a:cs typeface="Times New Roman" panose="02020603050405020304" pitchFamily="18" charset="0"/>
              </a:rPr>
              <a:t> nitrogen, ammonia nitrogen, nitrate, and </a:t>
            </a:r>
            <a:r>
              <a:rPr lang="en-US" sz="1100" dirty="0" smtClean="0">
                <a:latin typeface="Times New Roman" panose="02020603050405020304" pitchFamily="18" charset="0"/>
                <a:cs typeface="Times New Roman" panose="02020603050405020304" pitchFamily="18" charset="0"/>
              </a:rPr>
              <a:t>nitrite.</a:t>
            </a:r>
            <a:endParaRPr lang="en-US" sz="1100" dirty="0">
              <a:latin typeface="Times New Roman" panose="02020603050405020304" pitchFamily="18" charset="0"/>
              <a:cs typeface="Times New Roman" panose="02020603050405020304" pitchFamily="18" charset="0"/>
            </a:endParaRPr>
          </a:p>
        </p:txBody>
      </p:sp>
      <p:sp>
        <p:nvSpPr>
          <p:cNvPr id="56" name="TextBox 55"/>
          <p:cNvSpPr txBox="1"/>
          <p:nvPr/>
        </p:nvSpPr>
        <p:spPr>
          <a:xfrm>
            <a:off x="59054" y="2438400"/>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Elevated nutrient levels can impact algal growth, fish and </a:t>
            </a:r>
            <a:r>
              <a:rPr lang="en-US" dirty="0" smtClean="0">
                <a:latin typeface="Times New Roman" panose="02020603050405020304" pitchFamily="18" charset="0"/>
                <a:cs typeface="Times New Roman" panose="02020603050405020304" pitchFamily="18" charset="0"/>
              </a:rPr>
              <a:t>aquatic insect </a:t>
            </a:r>
            <a:r>
              <a:rPr lang="en-US" dirty="0">
                <a:latin typeface="Times New Roman" panose="02020603050405020304" pitchFamily="18" charset="0"/>
                <a:cs typeface="Times New Roman" panose="02020603050405020304" pitchFamily="18" charset="0"/>
              </a:rPr>
              <a:t>communities and DO </a:t>
            </a:r>
            <a:r>
              <a:rPr lang="en-US" dirty="0" smtClean="0">
                <a:latin typeface="Times New Roman" panose="02020603050405020304" pitchFamily="18" charset="0"/>
                <a:cs typeface="Times New Roman" panose="02020603050405020304" pitchFamily="18" charset="0"/>
              </a:rPr>
              <a:t>levels. Elevated levels lead to excess plant growth and decay, low DO and reductions in water quality.</a:t>
            </a:r>
            <a:endParaRPr lang="en-US"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53340" y="2209845"/>
            <a:ext cx="217932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308094" y="2233940"/>
            <a:ext cx="2139773"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724400" y="1095382"/>
            <a:ext cx="4343400" cy="391715"/>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lawn fertilizers, WWTPs, agricultural runoff, field tiles, industry, manure application on agricultural fields</a:t>
            </a:r>
          </a:p>
        </p:txBody>
      </p:sp>
      <p:sp>
        <p:nvSpPr>
          <p:cNvPr id="62" name="TextBox 61"/>
          <p:cNvSpPr txBox="1"/>
          <p:nvPr/>
        </p:nvSpPr>
        <p:spPr>
          <a:xfrm>
            <a:off x="4569369" y="901661"/>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4" name="TextBox 63"/>
          <p:cNvSpPr txBox="1"/>
          <p:nvPr/>
        </p:nvSpPr>
        <p:spPr>
          <a:xfrm>
            <a:off x="4617720" y="1699102"/>
            <a:ext cx="4484370" cy="216206"/>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&lt; 10 mg/L  (IDEM Target) </a:t>
            </a:r>
          </a:p>
        </p:txBody>
      </p:sp>
      <p:sp>
        <p:nvSpPr>
          <p:cNvPr id="65" name="TextBox 64"/>
          <p:cNvSpPr txBox="1"/>
          <p:nvPr/>
        </p:nvSpPr>
        <p:spPr>
          <a:xfrm>
            <a:off x="4568636" y="150489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612550" y="198120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25338"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826984"/>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2956605"/>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844802"/>
            <a:ext cx="555005" cy="556422"/>
          </a:xfrm>
          <a:prstGeom prst="rect">
            <a:avLst/>
          </a:prstGeom>
          <a:noFill/>
        </p:spPr>
      </p:pic>
      <p:sp>
        <p:nvSpPr>
          <p:cNvPr id="76" name="Rectangle 75"/>
          <p:cNvSpPr/>
          <p:nvPr/>
        </p:nvSpPr>
        <p:spPr>
          <a:xfrm>
            <a:off x="4627245" y="900514"/>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7" name="TextBox 76"/>
          <p:cNvSpPr txBox="1"/>
          <p:nvPr/>
        </p:nvSpPr>
        <p:spPr>
          <a:xfrm>
            <a:off x="4591503" y="460268"/>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Nitrogen</a:t>
            </a: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28398" y="4748829"/>
            <a:ext cx="4499611" cy="1104922"/>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r>
              <a:rPr lang="en-US" sz="1100" u="sng" dirty="0" smtClean="0">
                <a:solidFill>
                  <a:schemeClr val="tx1"/>
                </a:solidFill>
                <a:latin typeface="Times New Roman" panose="02020603050405020304" pitchFamily="18" charset="0"/>
                <a:cs typeface="Times New Roman" panose="02020603050405020304" pitchFamily="18" charset="0"/>
              </a:rPr>
              <a:t>US EPA Proposed Criteria</a:t>
            </a:r>
            <a:r>
              <a:rPr lang="en-US" sz="1100" dirty="0" smtClean="0">
                <a:solidFill>
                  <a:schemeClr val="tx1"/>
                </a:solidFill>
                <a:latin typeface="Times New Roman" panose="02020603050405020304" pitchFamily="18" charset="0"/>
                <a:cs typeface="Times New Roman" panose="02020603050405020304" pitchFamily="18" charset="0"/>
              </a:rPr>
              <a:t>:</a:t>
            </a:r>
          </a:p>
          <a:p>
            <a:r>
              <a:rPr lang="en-US" sz="1100" dirty="0" smtClean="0">
                <a:solidFill>
                  <a:schemeClr val="tx1"/>
                </a:solidFill>
                <a:latin typeface="Times New Roman" panose="02020603050405020304" pitchFamily="18" charset="0"/>
                <a:cs typeface="Times New Roman" panose="02020603050405020304" pitchFamily="18" charset="0"/>
              </a:rPr>
              <a:t>Central Corn Belt Plains – &lt;0.66 mg/L; Eastern Corn Belt Plains - &lt;0.4 mg/L; S Michigan/N IN Drift Plains - &lt;0.58 mg/L; Huron/Erie Lake Plain - &lt;0.65 mg/L; Interior Plateau - &lt;0.28 mg/L; Interior River Lowland - &lt;0.54 mg/L</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a:t>
            </a:r>
            <a:r>
              <a:rPr lang="en-US" dirty="0" err="1"/>
              <a:t>Kjeldahl</a:t>
            </a:r>
            <a:r>
              <a:rPr lang="en-US" dirty="0"/>
              <a:t> Nitrogen (TKN)</a:t>
            </a:r>
          </a:p>
        </p:txBody>
      </p:sp>
      <p:sp>
        <p:nvSpPr>
          <p:cNvPr id="82" name="TextBox 81"/>
          <p:cNvSpPr txBox="1"/>
          <p:nvPr/>
        </p:nvSpPr>
        <p:spPr>
          <a:xfrm>
            <a:off x="52894" y="4335959"/>
            <a:ext cx="4469130" cy="600164"/>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This is a summation of the two most common forms of nitrogen (ammonia + organic nitrogen</a:t>
            </a:r>
            <a:r>
              <a:rPr lang="en-US" sz="1100" dirty="0" smtClean="0">
                <a:latin typeface="Times New Roman" panose="02020603050405020304" pitchFamily="18" charset="0"/>
                <a:cs typeface="Times New Roman" panose="02020603050405020304" pitchFamily="18" charset="0"/>
              </a:rPr>
              <a:t>) and are related to the </a:t>
            </a:r>
            <a:r>
              <a:rPr lang="en-US" sz="1100" dirty="0">
                <a:latin typeface="Times New Roman" panose="02020603050405020304" pitchFamily="18" charset="0"/>
                <a:cs typeface="Times New Roman" panose="02020603050405020304" pitchFamily="18" charset="0"/>
              </a:rPr>
              <a:t>discharge of </a:t>
            </a:r>
            <a:r>
              <a:rPr lang="en-US" sz="1100" dirty="0" smtClean="0">
                <a:latin typeface="Times New Roman" panose="02020603050405020304" pitchFamily="18" charset="0"/>
                <a:cs typeface="Times New Roman" panose="02020603050405020304" pitchFamily="18" charset="0"/>
              </a:rPr>
              <a:t>biologically active waters.</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24319" y="5648236"/>
            <a:ext cx="2233106" cy="938719"/>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Elevated nutrient levels can impact algal growth, fish and </a:t>
            </a:r>
            <a:r>
              <a:rPr lang="en-US" dirty="0" smtClean="0">
                <a:latin typeface="Times New Roman" panose="02020603050405020304" pitchFamily="18" charset="0"/>
                <a:cs typeface="Times New Roman" panose="02020603050405020304" pitchFamily="18" charset="0"/>
              </a:rPr>
              <a:t>aquatic insect </a:t>
            </a:r>
            <a:r>
              <a:rPr lang="en-US" dirty="0">
                <a:latin typeface="Times New Roman" panose="02020603050405020304" pitchFamily="18" charset="0"/>
                <a:cs typeface="Times New Roman" panose="02020603050405020304" pitchFamily="18" charset="0"/>
              </a:rPr>
              <a:t>communities and DO </a:t>
            </a:r>
            <a:r>
              <a:rPr lang="en-US" dirty="0" smtClean="0">
                <a:latin typeface="Times New Roman" panose="02020603050405020304" pitchFamily="18" charset="0"/>
                <a:cs typeface="Times New Roman" panose="02020603050405020304" pitchFamily="18" charset="0"/>
              </a:rPr>
              <a:t>levels. High levels result from sewage and manure discharges to waters.  </a:t>
            </a:r>
            <a:endParaRPr 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48200" y="4343400"/>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a:t>
            </a:r>
            <a:r>
              <a:rPr lang="en-US" dirty="0" smtClean="0">
                <a:latin typeface="Times New Roman" panose="02020603050405020304" pitchFamily="18" charset="0"/>
                <a:cs typeface="Times New Roman" panose="02020603050405020304" pitchFamily="18" charset="0"/>
              </a:rPr>
              <a:t>lawn fertilizers, WWTPs, agricultural runoff, field tiles, industry, manure application on agricultural fields</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562475" y="4133373"/>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62475" y="473195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19177"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99" name="7-Point Star 98"/>
          <p:cNvSpPr/>
          <p:nvPr/>
        </p:nvSpPr>
        <p:spPr>
          <a:xfrm>
            <a:off x="4704904" y="6059843"/>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100" name="TextBox 99"/>
          <p:cNvSpPr txBox="1"/>
          <p:nvPr/>
        </p:nvSpPr>
        <p:spPr>
          <a:xfrm>
            <a:off x="4853113" y="6189464"/>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101"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2145" y="6077661"/>
            <a:ext cx="555005" cy="556422"/>
          </a:xfrm>
          <a:prstGeom prst="rect">
            <a:avLst/>
          </a:prstGeom>
          <a:noFill/>
        </p:spPr>
      </p:pic>
      <p:sp>
        <p:nvSpPr>
          <p:cNvPr id="102" name="Rectangle 101"/>
          <p:cNvSpPr/>
          <p:nvPr/>
        </p:nvSpPr>
        <p:spPr>
          <a:xfrm>
            <a:off x="4621084" y="4133373"/>
            <a:ext cx="4509133" cy="17203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FFFF00"/>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Total </a:t>
            </a:r>
            <a:r>
              <a:rPr lang="en-US" dirty="0" err="1"/>
              <a:t>Kjeldahl</a:t>
            </a:r>
            <a:r>
              <a:rPr lang="en-US" dirty="0"/>
              <a:t> Nitrogen (TKN)</a:t>
            </a: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2325559" y="2419350"/>
            <a:ext cx="2203639" cy="1277273"/>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Elevated levels often occur in the Spring as a result of tile drains in agricultural land use. Many WWTPs do not treat for nitrogen and therefore can </a:t>
            </a:r>
            <a:r>
              <a:rPr lang="en-US" dirty="0" smtClean="0">
                <a:latin typeface="Times New Roman" panose="02020603050405020304" pitchFamily="18" charset="0"/>
                <a:cs typeface="Times New Roman" panose="02020603050405020304" pitchFamily="18" charset="0"/>
              </a:rPr>
              <a:t>contribute to elevate </a:t>
            </a:r>
            <a:r>
              <a:rPr lang="en-US" dirty="0">
                <a:latin typeface="Times New Roman" panose="02020603050405020304" pitchFamily="18" charset="0"/>
                <a:cs typeface="Times New Roman" panose="02020603050405020304" pitchFamily="18" charset="0"/>
              </a:rPr>
              <a:t>levels during low flow conditions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Rectangle 1"/>
          <p:cNvSpPr/>
          <p:nvPr/>
        </p:nvSpPr>
        <p:spPr>
          <a:xfrm>
            <a:off x="4630609" y="2203906"/>
            <a:ext cx="4481405" cy="430887"/>
          </a:xfrm>
          <a:prstGeom prst="rect">
            <a:avLst/>
          </a:prstGeom>
        </p:spPr>
        <p:txBody>
          <a:bodyPr wrap="square">
            <a:spAutoFit/>
          </a:bodyPr>
          <a:lstStyle/>
          <a:p>
            <a:pPr algn="ctr"/>
            <a:r>
              <a:rPr lang="en-US" sz="1100" dirty="0" smtClean="0">
                <a:latin typeface="Times New Roman" panose="02020603050405020304" pitchFamily="18" charset="0"/>
                <a:cs typeface="Times New Roman" panose="02020603050405020304" pitchFamily="18" charset="0"/>
              </a:rPr>
              <a:t>Too much creates eutrophication </a:t>
            </a:r>
            <a:r>
              <a:rPr lang="en-US" sz="1100" dirty="0">
                <a:latin typeface="Times New Roman" panose="02020603050405020304" pitchFamily="18" charset="0"/>
                <a:cs typeface="Times New Roman" panose="02020603050405020304" pitchFamily="18" charset="0"/>
              </a:rPr>
              <a:t>of streams and lakes </a:t>
            </a:r>
            <a:r>
              <a:rPr lang="en-US" sz="1100" dirty="0" smtClean="0">
                <a:latin typeface="Times New Roman" panose="02020603050405020304" pitchFamily="18" charset="0"/>
                <a:cs typeface="Times New Roman" panose="02020603050405020304" pitchFamily="18" charset="0"/>
              </a:rPr>
              <a:t>and decreases </a:t>
            </a:r>
            <a:r>
              <a:rPr lang="en-US" sz="1100" dirty="0">
                <a:latin typeface="Times New Roman" panose="02020603050405020304" pitchFamily="18" charset="0"/>
                <a:cs typeface="Times New Roman" panose="02020603050405020304" pitchFamily="18" charset="0"/>
              </a:rPr>
              <a:t>the resources values</a:t>
            </a:r>
            <a:r>
              <a:rPr lang="en-US" sz="1100" dirty="0" smtClean="0">
                <a:latin typeface="Times New Roman" panose="02020603050405020304" pitchFamily="18" charset="0"/>
                <a:cs typeface="Times New Roman" panose="02020603050405020304" pitchFamily="18" charset="0"/>
              </a:rPr>
              <a:t>, for recreation</a:t>
            </a:r>
            <a:r>
              <a:rPr lang="en-US" sz="1100" dirty="0">
                <a:latin typeface="Times New Roman" panose="02020603050405020304" pitchFamily="18" charset="0"/>
                <a:cs typeface="Times New Roman" panose="02020603050405020304" pitchFamily="18" charset="0"/>
              </a:rPr>
              <a:t>, fishing, hunting and aesthetic enjoyment.</a:t>
            </a:r>
          </a:p>
        </p:txBody>
      </p:sp>
      <p:sp>
        <p:nvSpPr>
          <p:cNvPr id="3" name="TextBox 2"/>
          <p:cNvSpPr txBox="1"/>
          <p:nvPr/>
        </p:nvSpPr>
        <p:spPr>
          <a:xfrm>
            <a:off x="2299558" y="5589300"/>
            <a:ext cx="2148395" cy="600164"/>
          </a:xfrm>
          <a:prstGeom prst="rect">
            <a:avLst/>
          </a:prstGeom>
          <a:no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Decaying organic material (plants, animal waste, urban and industrial disposal of sewage. </a:t>
            </a:r>
            <a:endParaRPr lang="en-US" sz="1100" dirty="0">
              <a:latin typeface="Times New Roman" panose="02020603050405020304" pitchFamily="18" charset="0"/>
              <a:cs typeface="Times New Roman" panose="02020603050405020304" pitchFamily="18" charset="0"/>
            </a:endParaRPr>
          </a:p>
        </p:txBody>
      </p:sp>
      <p:sp>
        <p:nvSpPr>
          <p:cNvPr id="63" name="Rectangle 62"/>
          <p:cNvSpPr/>
          <p:nvPr/>
        </p:nvSpPr>
        <p:spPr>
          <a:xfrm>
            <a:off x="5617315" y="2977857"/>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66" name="Rectangle 65"/>
          <p:cNvSpPr/>
          <p:nvPr/>
        </p:nvSpPr>
        <p:spPr>
          <a:xfrm>
            <a:off x="5562599" y="6196824"/>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Tree>
    <p:extLst>
      <p:ext uri="{BB962C8B-B14F-4D97-AF65-F5344CB8AC3E}">
        <p14:creationId xmlns:p14="http://schemas.microsoft.com/office/powerpoint/2010/main" val="4197315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Users\RACHEL\AppData\Local\Microsoft\Windows\INetCache\IE\YDW41XRC\EF21275472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2677" y="3006271"/>
            <a:ext cx="704745" cy="60190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667980"/>
            <a:ext cx="4499611" cy="141539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Chlorophyll a</a:t>
            </a:r>
          </a:p>
        </p:txBody>
      </p:sp>
      <p:sp>
        <p:nvSpPr>
          <p:cNvPr id="82" name="TextBox 81"/>
          <p:cNvSpPr txBox="1"/>
          <p:nvPr/>
        </p:nvSpPr>
        <p:spPr>
          <a:xfrm>
            <a:off x="52894" y="4369713"/>
            <a:ext cx="4469130" cy="938719"/>
          </a:xfrm>
          <a:prstGeom prst="rect">
            <a:avLst/>
          </a:prstGeom>
          <a:noFill/>
        </p:spPr>
        <p:txBody>
          <a:bodyPr wrap="square" rtlCol="0">
            <a:spAutoFit/>
          </a:bodyPr>
          <a:lstStyle/>
          <a:p>
            <a:pPr algn="just"/>
            <a:r>
              <a:rPr lang="en-US" sz="1100" dirty="0">
                <a:latin typeface="Times New Roman" panose="02020603050405020304" pitchFamily="18" charset="0"/>
                <a:cs typeface="Times New Roman" panose="02020603050405020304" pitchFamily="18" charset="0"/>
              </a:rPr>
              <a:t>Chlorophyll a is </a:t>
            </a:r>
            <a:r>
              <a:rPr lang="en-US" sz="1100" dirty="0" smtClean="0">
                <a:latin typeface="Times New Roman" panose="02020603050405020304" pitchFamily="18" charset="0"/>
                <a:cs typeface="Times New Roman" panose="02020603050405020304" pitchFamily="18" charset="0"/>
              </a:rPr>
              <a:t>one of the most important pigments used for  photosynthesis. It is what causes </a:t>
            </a:r>
            <a:r>
              <a:rPr lang="en-US" sz="1100" dirty="0">
                <a:latin typeface="Times New Roman" panose="02020603050405020304" pitchFamily="18" charset="0"/>
                <a:cs typeface="Times New Roman" panose="02020603050405020304" pitchFamily="18" charset="0"/>
              </a:rPr>
              <a:t>the green coloring </a:t>
            </a:r>
            <a:r>
              <a:rPr lang="en-US" sz="1100" dirty="0" smtClean="0">
                <a:latin typeface="Times New Roman" panose="02020603050405020304" pitchFamily="18" charset="0"/>
                <a:cs typeface="Times New Roman" panose="02020603050405020304" pitchFamily="18" charset="0"/>
              </a:rPr>
              <a:t>of algae </a:t>
            </a:r>
            <a:r>
              <a:rPr lang="en-US" sz="1100" dirty="0">
                <a:latin typeface="Times New Roman" panose="02020603050405020304" pitchFamily="18" charset="0"/>
                <a:cs typeface="Times New Roman" panose="02020603050405020304" pitchFamily="18" charset="0"/>
              </a:rPr>
              <a:t>and </a:t>
            </a:r>
            <a:r>
              <a:rPr lang="en-US" sz="1100" dirty="0" smtClean="0">
                <a:latin typeface="Times New Roman" panose="02020603050405020304" pitchFamily="18" charset="0"/>
                <a:cs typeface="Times New Roman" panose="02020603050405020304" pitchFamily="18" charset="0"/>
              </a:rPr>
              <a:t>plants. Chlorophyll a is the most common pigment in algae so sampling </a:t>
            </a:r>
            <a:r>
              <a:rPr lang="en-US" sz="1100" dirty="0">
                <a:latin typeface="Times New Roman" panose="02020603050405020304" pitchFamily="18" charset="0"/>
                <a:cs typeface="Times New Roman" panose="02020603050405020304" pitchFamily="18" charset="0"/>
              </a:rPr>
              <a:t>for </a:t>
            </a:r>
            <a:r>
              <a:rPr lang="en-US" sz="1100" dirty="0" smtClean="0">
                <a:latin typeface="Times New Roman" panose="02020603050405020304" pitchFamily="18" charset="0"/>
                <a:cs typeface="Times New Roman" panose="02020603050405020304" pitchFamily="18" charset="0"/>
              </a:rPr>
              <a:t>it </a:t>
            </a:r>
            <a:r>
              <a:rPr lang="en-US" sz="1100" dirty="0">
                <a:latin typeface="Times New Roman" panose="02020603050405020304" pitchFamily="18" charset="0"/>
                <a:cs typeface="Times New Roman" panose="02020603050405020304" pitchFamily="18" charset="0"/>
              </a:rPr>
              <a:t>allows for an indirect estimate of </a:t>
            </a:r>
            <a:r>
              <a:rPr lang="en-US" sz="1100" dirty="0" smtClean="0">
                <a:latin typeface="Times New Roman" panose="02020603050405020304" pitchFamily="18" charset="0"/>
                <a:cs typeface="Times New Roman" panose="02020603050405020304" pitchFamily="18" charset="0"/>
              </a:rPr>
              <a:t>the amount of algal </a:t>
            </a:r>
            <a:r>
              <a:rPr lang="en-US" sz="1100" dirty="0">
                <a:latin typeface="Times New Roman" panose="02020603050405020304" pitchFamily="18" charset="0"/>
                <a:cs typeface="Times New Roman" panose="02020603050405020304" pitchFamily="18" charset="0"/>
              </a:rPr>
              <a:t>biomass in surface waters. </a:t>
            </a:r>
          </a:p>
        </p:txBody>
      </p:sp>
      <p:sp>
        <p:nvSpPr>
          <p:cNvPr id="83" name="TextBox 82"/>
          <p:cNvSpPr txBox="1"/>
          <p:nvPr/>
        </p:nvSpPr>
        <p:spPr>
          <a:xfrm>
            <a:off x="52894" y="5648236"/>
            <a:ext cx="2209800" cy="769441"/>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Chlorophyll a </a:t>
            </a:r>
            <a:r>
              <a:rPr lang="en-US" dirty="0" smtClean="0">
                <a:latin typeface="Times New Roman" panose="02020603050405020304" pitchFamily="18" charset="0"/>
                <a:cs typeface="Times New Roman" panose="02020603050405020304" pitchFamily="18" charset="0"/>
              </a:rPr>
              <a:t>sampling can indicate the amount of algae in the water. The right amount of algae is needed to maintain a balanced food web .</a:t>
            </a:r>
            <a:endParaRPr lang="en-US" dirty="0">
              <a:latin typeface="Times New Roman" panose="02020603050405020304" pitchFamily="18" charset="0"/>
              <a:cs typeface="Times New Roman" panose="02020603050405020304" pitchFamily="18" charset="0"/>
            </a:endParaRPr>
          </a:p>
        </p:txBody>
      </p:sp>
      <p:sp>
        <p:nvSpPr>
          <p:cNvPr id="84" name="TextBox 83"/>
          <p:cNvSpPr txBox="1"/>
          <p:nvPr/>
        </p:nvSpPr>
        <p:spPr>
          <a:xfrm>
            <a:off x="0" y="410594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7794" y="5352443"/>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57091" y="4389141"/>
            <a:ext cx="4343400" cy="261610"/>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grass clippings, leaves, agricultural nutrient application </a:t>
            </a:r>
          </a:p>
        </p:txBody>
      </p:sp>
      <p:sp>
        <p:nvSpPr>
          <p:cNvPr id="89" name="TextBox 88"/>
          <p:cNvSpPr txBox="1"/>
          <p:nvPr/>
        </p:nvSpPr>
        <p:spPr>
          <a:xfrm>
            <a:off x="4633406" y="41579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86794" y="4825339"/>
            <a:ext cx="4484370" cy="1277273"/>
          </a:xfrm>
          <a:prstGeom prst="rect">
            <a:avLst/>
          </a:prstGeom>
          <a:noFill/>
        </p:spPr>
        <p:txBody>
          <a:bodyPr wrap="square" rtlCol="0">
            <a:spAutoFit/>
          </a:bodyPr>
          <a:lstStyle>
            <a:defPPr>
              <a:defRPr lang="en-US"/>
            </a:defPPr>
            <a:lvl1pPr algn="just">
              <a:defRPr sz="1100"/>
            </a:lvl1pPr>
          </a:lstStyle>
          <a:p>
            <a:pPr algn="ctr"/>
            <a:r>
              <a:rPr lang="en-US" u="sng" dirty="0" smtClean="0">
                <a:latin typeface="Times New Roman" panose="02020603050405020304" pitchFamily="18" charset="0"/>
                <a:cs typeface="Times New Roman" panose="02020603050405020304" pitchFamily="18" charset="0"/>
              </a:rPr>
              <a:t>US EPA </a:t>
            </a:r>
            <a:r>
              <a:rPr lang="en-US" u="sng" dirty="0">
                <a:latin typeface="Times New Roman" panose="02020603050405020304" pitchFamily="18" charset="0"/>
                <a:cs typeface="Times New Roman" panose="02020603050405020304" pitchFamily="18" charset="0"/>
              </a:rPr>
              <a:t>proposed criteria by ecoregion: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Central </a:t>
            </a:r>
            <a:r>
              <a:rPr lang="en-US" dirty="0">
                <a:latin typeface="Times New Roman" panose="02020603050405020304" pitchFamily="18" charset="0"/>
                <a:cs typeface="Times New Roman" panose="02020603050405020304" pitchFamily="18" charset="0"/>
              </a:rPr>
              <a:t>Corn Belt Plain - 2 </a:t>
            </a:r>
            <a:r>
              <a:rPr lang="en-US" dirty="0" err="1">
                <a:latin typeface="Times New Roman" panose="02020603050405020304" pitchFamily="18" charset="0"/>
                <a:cs typeface="Times New Roman" panose="02020603050405020304" pitchFamily="18" charset="0"/>
              </a:rPr>
              <a:t>ug</a:t>
            </a:r>
            <a:r>
              <a:rPr lang="en-US" dirty="0">
                <a:latin typeface="Times New Roman" panose="02020603050405020304" pitchFamily="18" charset="0"/>
                <a:cs typeface="Times New Roman" panose="02020603050405020304" pitchFamily="18" charset="0"/>
              </a:rPr>
              <a:t>/L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Eastern </a:t>
            </a:r>
            <a:r>
              <a:rPr lang="en-US" dirty="0">
                <a:latin typeface="Times New Roman" panose="02020603050405020304" pitchFamily="18" charset="0"/>
                <a:cs typeface="Times New Roman" panose="02020603050405020304" pitchFamily="18" charset="0"/>
              </a:rPr>
              <a:t>Corn Belt Plain - inconclusive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S </a:t>
            </a:r>
            <a:r>
              <a:rPr lang="en-US" dirty="0">
                <a:latin typeface="Times New Roman" panose="02020603050405020304" pitchFamily="18" charset="0"/>
                <a:cs typeface="Times New Roman" panose="02020603050405020304" pitchFamily="18" charset="0"/>
              </a:rPr>
              <a:t>Michigan/IN Drift Plains - 3.5 </a:t>
            </a:r>
            <a:r>
              <a:rPr lang="en-US" dirty="0" err="1">
                <a:latin typeface="Times New Roman" panose="02020603050405020304" pitchFamily="18" charset="0"/>
                <a:cs typeface="Times New Roman" panose="02020603050405020304" pitchFamily="18" charset="0"/>
              </a:rPr>
              <a:t>ug</a:t>
            </a:r>
            <a:r>
              <a:rPr lang="en-US" dirty="0">
                <a:latin typeface="Times New Roman" panose="02020603050405020304" pitchFamily="18" charset="0"/>
                <a:cs typeface="Times New Roman" panose="02020603050405020304" pitchFamily="18" charset="0"/>
              </a:rPr>
              <a:t>/L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Huron/Erie </a:t>
            </a:r>
            <a:r>
              <a:rPr lang="en-US" dirty="0">
                <a:latin typeface="Times New Roman" panose="02020603050405020304" pitchFamily="18" charset="0"/>
                <a:cs typeface="Times New Roman" panose="02020603050405020304" pitchFamily="18" charset="0"/>
              </a:rPr>
              <a:t>Lake Plain - 3.2 </a:t>
            </a:r>
            <a:r>
              <a:rPr lang="en-US" dirty="0" err="1">
                <a:latin typeface="Times New Roman" panose="02020603050405020304" pitchFamily="18" charset="0"/>
                <a:cs typeface="Times New Roman" panose="02020603050405020304" pitchFamily="18" charset="0"/>
              </a:rPr>
              <a:t>ug</a:t>
            </a:r>
            <a:r>
              <a:rPr lang="en-US" dirty="0">
                <a:latin typeface="Times New Roman" panose="02020603050405020304" pitchFamily="18" charset="0"/>
                <a:cs typeface="Times New Roman" panose="02020603050405020304" pitchFamily="18" charset="0"/>
              </a:rPr>
              <a:t>/L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Interior </a:t>
            </a:r>
            <a:r>
              <a:rPr lang="en-US" dirty="0">
                <a:latin typeface="Times New Roman" panose="02020603050405020304" pitchFamily="18" charset="0"/>
                <a:cs typeface="Times New Roman" panose="02020603050405020304" pitchFamily="18" charset="0"/>
              </a:rPr>
              <a:t>Plateau - 3.9 </a:t>
            </a:r>
            <a:r>
              <a:rPr lang="en-US" dirty="0" err="1">
                <a:latin typeface="Times New Roman" panose="02020603050405020304" pitchFamily="18" charset="0"/>
                <a:cs typeface="Times New Roman" panose="02020603050405020304" pitchFamily="18" charset="0"/>
              </a:rPr>
              <a:t>ug</a:t>
            </a:r>
            <a:r>
              <a:rPr lang="en-US" dirty="0">
                <a:latin typeface="Times New Roman" panose="02020603050405020304" pitchFamily="18" charset="0"/>
                <a:cs typeface="Times New Roman" panose="02020603050405020304" pitchFamily="18" charset="0"/>
              </a:rPr>
              <a:t>/L          </a:t>
            </a:r>
            <a:endParaRPr lang="en-US" dirty="0" smtClean="0">
              <a:latin typeface="Times New Roman" panose="02020603050405020304" pitchFamily="18" charset="0"/>
              <a:cs typeface="Times New Roman" panose="02020603050405020304" pitchFamily="18" charset="0"/>
            </a:endParaRPr>
          </a:p>
          <a:p>
            <a:pPr marL="171450" indent="-171450" algn="ct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Interior River Lowland - 1.5 </a:t>
            </a:r>
            <a:r>
              <a:rPr lang="en-US" dirty="0" err="1">
                <a:latin typeface="Times New Roman" panose="02020603050405020304" pitchFamily="18" charset="0"/>
                <a:cs typeface="Times New Roman" panose="02020603050405020304" pitchFamily="18" charset="0"/>
              </a:rPr>
              <a:t>ug</a:t>
            </a:r>
            <a:r>
              <a:rPr lang="en-US" dirty="0">
                <a:latin typeface="Times New Roman" panose="02020603050405020304" pitchFamily="18" charset="0"/>
                <a:cs typeface="Times New Roman" panose="02020603050405020304" pitchFamily="18" charset="0"/>
              </a:rPr>
              <a:t>/L </a:t>
            </a:r>
          </a:p>
        </p:txBody>
      </p:sp>
      <p:sp>
        <p:nvSpPr>
          <p:cNvPr id="91" name="TextBox 90"/>
          <p:cNvSpPr txBox="1"/>
          <p:nvPr/>
        </p:nvSpPr>
        <p:spPr>
          <a:xfrm>
            <a:off x="4724400" y="4619625"/>
            <a:ext cx="4169813"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133373"/>
            <a:ext cx="4509133" cy="19499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3" name="TextBox 102"/>
          <p:cNvSpPr txBox="1"/>
          <p:nvPr/>
        </p:nvSpPr>
        <p:spPr>
          <a:xfrm>
            <a:off x="4585342" y="3693127"/>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Chlorophyll a</a:t>
            </a:r>
          </a:p>
        </p:txBody>
      </p: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305050" y="5581650"/>
            <a:ext cx="2203639" cy="1107996"/>
          </a:xfrm>
          <a:prstGeom prst="rect">
            <a:avLst/>
          </a:prstGeom>
          <a:noFill/>
        </p:spPr>
        <p:txBody>
          <a:bodyPr wrap="square" rtlCol="0">
            <a:spAutoFit/>
          </a:bodyPr>
          <a:lstStyle>
            <a:defPPr>
              <a:defRPr lang="en-US"/>
            </a:defPPr>
            <a:lvl1pPr>
              <a:defRPr sz="1100"/>
            </a:lvl1pPr>
          </a:lstStyle>
          <a:p>
            <a:pPr algn="just"/>
            <a:r>
              <a:rPr lang="en-US" dirty="0" smtClean="0">
                <a:latin typeface="Times New Roman" panose="02020603050405020304" pitchFamily="18" charset="0"/>
                <a:cs typeface="Times New Roman" panose="02020603050405020304" pitchFamily="18" charset="0"/>
              </a:rPr>
              <a:t>Chlorophyll a can be used as a direct indicator of an overactive plant growth in the environment. Overproduction of plant growth (e.g. algae) can stress the rest of the biome.  </a:t>
            </a:r>
            <a:endParaRPr lang="en-US" dirty="0">
              <a:latin typeface="Times New Roman" panose="02020603050405020304" pitchFamily="18" charset="0"/>
              <a:cs typeface="Times New Roman" panose="02020603050405020304" pitchFamily="18" charset="0"/>
            </a:endParaRPr>
          </a:p>
        </p:txBody>
      </p:sp>
      <p:sp>
        <p:nvSpPr>
          <p:cNvPr id="51" name="Rectangle 50"/>
          <p:cNvSpPr/>
          <p:nvPr/>
        </p:nvSpPr>
        <p:spPr>
          <a:xfrm>
            <a:off x="5541115" y="629631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25" name="7-Point Star 24"/>
          <p:cNvSpPr/>
          <p:nvPr/>
        </p:nvSpPr>
        <p:spPr>
          <a:xfrm>
            <a:off x="4704904" y="61378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4853113" y="6267450"/>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sp>
        <p:nvSpPr>
          <p:cNvPr id="28" name="TextBox 27"/>
          <p:cNvSpPr txBox="1">
            <a:spLocks noChangeAspect="1"/>
          </p:cNvSpPr>
          <p:nvPr/>
        </p:nvSpPr>
        <p:spPr>
          <a:xfrm>
            <a:off x="213981" y="487750"/>
            <a:ext cx="4082415" cy="2431435"/>
          </a:xfrm>
          <a:prstGeom prst="rect">
            <a:avLst/>
          </a:prstGeom>
          <a:solidFill>
            <a:srgbClr val="00B050">
              <a:alpha val="40000"/>
            </a:srgbClr>
          </a:solidFill>
          <a:ln w="60325"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Biological Parameters</a:t>
            </a:r>
          </a:p>
          <a:p>
            <a:pPr algn="just"/>
            <a:endParaRPr lang="en-US" dirty="0"/>
          </a:p>
          <a:p>
            <a:pPr algn="just"/>
            <a:r>
              <a:rPr lang="en-US" sz="1200" b="0" u="none" dirty="0" smtClean="0"/>
              <a:t>Biological information is collected to understand key characteristics about </a:t>
            </a:r>
            <a:r>
              <a:rPr lang="en-US" sz="1200" b="0" u="none" dirty="0"/>
              <a:t>the overall condition of the waterbody based on the </a:t>
            </a:r>
            <a:r>
              <a:rPr lang="en-US" sz="1200" b="0" u="none" dirty="0" smtClean="0"/>
              <a:t>biota. Some parameters may lead to public health advisories while others indicate potential water quality problems. There are numerous chemical measurements that can be measured, however the following 4 parameters are common measurements that indicate water quality conditions. </a:t>
            </a:r>
          </a:p>
          <a:p>
            <a:pPr algn="just"/>
            <a:endParaRPr lang="en-US" sz="1200" b="0" u="none" dirty="0"/>
          </a:p>
          <a:p>
            <a:pPr algn="just"/>
            <a:r>
              <a:rPr lang="en-US" sz="1200" b="0" u="none" dirty="0" smtClean="0"/>
              <a:t>As with all other parameters it is important to collect numerous measurements and track the results over time. </a:t>
            </a:r>
          </a:p>
        </p:txBody>
      </p:sp>
      <p:sp>
        <p:nvSpPr>
          <p:cNvPr id="29" name="TextBox 28"/>
          <p:cNvSpPr txBox="1"/>
          <p:nvPr/>
        </p:nvSpPr>
        <p:spPr>
          <a:xfrm>
            <a:off x="4800600" y="654784"/>
            <a:ext cx="4114800" cy="1631216"/>
          </a:xfrm>
          <a:prstGeom prst="rect">
            <a:avLst/>
          </a:prstGeom>
          <a:solidFill>
            <a:srgbClr val="00B050">
              <a:alpha val="40000"/>
            </a:srgbClr>
          </a:solidFill>
          <a:ln w="57150" cmpd="thickThin">
            <a:solidFill>
              <a:schemeClr val="tx1"/>
            </a:solidFill>
          </a:ln>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smtClean="0"/>
              <a:t>Biological Parameters</a:t>
            </a:r>
          </a:p>
          <a:p>
            <a:pPr algn="just"/>
            <a:endParaRPr lang="en-US" sz="1200" dirty="0" smtClean="0"/>
          </a:p>
          <a:p>
            <a:pPr algn="l"/>
            <a:r>
              <a:rPr lang="en-US" sz="1200" dirty="0" smtClean="0"/>
              <a:t>There is a Quick Card for each of the following biological parameters:</a:t>
            </a:r>
          </a:p>
          <a:p>
            <a:pPr marL="228600" indent="-228600" algn="l">
              <a:buFont typeface="+mj-lt"/>
              <a:buAutoNum type="arabicPeriod"/>
            </a:pPr>
            <a:r>
              <a:rPr lang="en-US" sz="1200" b="0" u="none" dirty="0" smtClean="0"/>
              <a:t>Chlorophyll a</a:t>
            </a:r>
          </a:p>
          <a:p>
            <a:pPr marL="228600" indent="-228600" algn="l">
              <a:buFont typeface="+mj-lt"/>
              <a:buAutoNum type="arabicPeriod"/>
            </a:pPr>
            <a:r>
              <a:rPr lang="en-US" sz="1200" b="0" i="1" u="none" dirty="0" smtClean="0"/>
              <a:t>E. </a:t>
            </a:r>
            <a:r>
              <a:rPr lang="en-US" sz="1200" b="0" i="1" u="none" dirty="0"/>
              <a:t>c</a:t>
            </a:r>
            <a:r>
              <a:rPr lang="en-US" sz="1200" b="0" i="1" u="none" dirty="0" smtClean="0"/>
              <a:t>oli</a:t>
            </a:r>
          </a:p>
          <a:p>
            <a:pPr marL="228600" indent="-228600" algn="l">
              <a:buFont typeface="+mj-lt"/>
              <a:buAutoNum type="arabicPeriod"/>
            </a:pPr>
            <a:r>
              <a:rPr lang="en-US" sz="1200" b="0" u="none" dirty="0"/>
              <a:t>Fish and </a:t>
            </a:r>
            <a:r>
              <a:rPr lang="en-US" sz="1200" b="0" u="none" dirty="0" err="1"/>
              <a:t>Macroinvertebrate</a:t>
            </a:r>
            <a:r>
              <a:rPr lang="en-US" sz="1200" b="0" u="none" dirty="0"/>
              <a:t> Index of Biotic Integrity (IBI</a:t>
            </a:r>
            <a:r>
              <a:rPr lang="en-US" sz="1200" b="0" u="none" dirty="0" smtClean="0"/>
              <a:t>)</a:t>
            </a:r>
          </a:p>
          <a:p>
            <a:pPr marL="228600" indent="-228600" algn="l">
              <a:buFont typeface="+mj-lt"/>
              <a:buAutoNum type="arabicPeriod"/>
            </a:pPr>
            <a:r>
              <a:rPr lang="en-US" sz="1200" b="0" u="none" dirty="0" smtClean="0"/>
              <a:t>Blue – Green Algae</a:t>
            </a:r>
            <a:endParaRPr lang="en-US" sz="1200" b="0" u="none" dirty="0"/>
          </a:p>
        </p:txBody>
      </p:sp>
      <p:pic>
        <p:nvPicPr>
          <p:cNvPr id="3078" name="Picture 6" descr="C:\Users\RACHEL\AppData\Local\Microsoft\Windows\INetCache\IE\QDQVS3BL\5184620909_d63c47d51c_m[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4669" y="3061320"/>
            <a:ext cx="752263" cy="520316"/>
          </a:xfrm>
          <a:prstGeom prst="rect">
            <a:avLst/>
          </a:prstGeom>
          <a:noFill/>
          <a:extLst>
            <a:ext uri="{909E8E84-426E-40DD-AFC4-6F175D3DCCD1}">
              <a14:hiddenFill xmlns:a14="http://schemas.microsoft.com/office/drawing/2010/main">
                <a:solidFill>
                  <a:srgbClr val="FFFFFF"/>
                </a:solidFill>
              </a14:hiddenFill>
            </a:ext>
          </a:extLst>
        </p:spPr>
      </p:pic>
      <p:cxnSp>
        <p:nvCxnSpPr>
          <p:cNvPr id="42" name="Straight Connector 41"/>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pic>
        <p:nvPicPr>
          <p:cNvPr id="1026" name="Picture 2" descr="C:\Users\AMEILS\AppData\Local\Microsoft\Windows\Temporary Internet Files\Content.IE5\22HPJG0J\lr000433[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49679" y="2411813"/>
            <a:ext cx="237744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MEILS\AppData\Local\Microsoft\Windows\Temporary Internet Files\Content.IE5\22HPJG0J\Escherchia_Coli[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43800" y="2536282"/>
            <a:ext cx="1064947" cy="76580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MEILS\AppData\Local\Microsoft\Windows\Temporary Internet Files\Content.IE5\68FZ486I\Achichauliodes_larvae[1].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1528" y="3044912"/>
            <a:ext cx="1327355" cy="514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2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4606291" y="5546622"/>
            <a:ext cx="4499609" cy="549378"/>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1" name="Rectangle 70"/>
          <p:cNvSpPr/>
          <p:nvPr/>
        </p:nvSpPr>
        <p:spPr>
          <a:xfrm>
            <a:off x="4612731" y="2145075"/>
            <a:ext cx="4499609" cy="660159"/>
          </a:xfrm>
          <a:prstGeom prst="rect">
            <a:avLst/>
          </a:prstGeom>
          <a:solidFill>
            <a:srgbClr val="FF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Times New Roman" panose="02020603050405020304" pitchFamily="18" charset="0"/>
                <a:cs typeface="Times New Roman" panose="02020603050405020304" pitchFamily="18" charset="0"/>
              </a:rPr>
              <a:t>NA</a:t>
            </a:r>
            <a:endParaRPr lang="en-US" sz="11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914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Front of Card</a:t>
            </a:r>
            <a:endParaRPr lang="en-US" i="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867400" y="76200"/>
            <a:ext cx="2133600"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Back of Card</a:t>
            </a:r>
            <a:endParaRPr lang="en-US" i="1" dirty="0">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152400" y="439981"/>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43252" y="467527"/>
            <a:ext cx="4982" cy="6390473"/>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4612730" y="1459275"/>
            <a:ext cx="4499611" cy="685801"/>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smtClean="0">
              <a:solidFill>
                <a:schemeClr val="tx1"/>
              </a:solidFill>
              <a:latin typeface="Times New Roman" panose="02020603050405020304" pitchFamily="18" charset="0"/>
              <a:cs typeface="Times New Roman" panose="02020603050405020304" pitchFamily="18" charset="0"/>
            </a:endParaRPr>
          </a:p>
          <a:p>
            <a:pPr algn="ctr"/>
            <a:r>
              <a:rPr lang="en-US" sz="1100" dirty="0" smtClean="0">
                <a:solidFill>
                  <a:schemeClr val="tx1"/>
                </a:solidFill>
                <a:latin typeface="Times New Roman" panose="02020603050405020304" pitchFamily="18" charset="0"/>
                <a:cs typeface="Times New Roman" panose="02020603050405020304" pitchFamily="18" charset="0"/>
              </a:rPr>
              <a:t>&lt; </a:t>
            </a:r>
            <a:r>
              <a:rPr lang="en-US" sz="1100" dirty="0">
                <a:solidFill>
                  <a:schemeClr val="tx1"/>
                </a:solidFill>
                <a:latin typeface="Times New Roman" panose="02020603050405020304" pitchFamily="18" charset="0"/>
                <a:cs typeface="Times New Roman" panose="02020603050405020304" pitchFamily="18" charset="0"/>
              </a:rPr>
              <a:t>125 CFU/100 mL </a:t>
            </a:r>
            <a:r>
              <a:rPr lang="en-US" sz="1100" dirty="0" smtClean="0">
                <a:solidFill>
                  <a:schemeClr val="tx1"/>
                </a:solidFill>
                <a:latin typeface="Times New Roman" panose="02020603050405020304" pitchFamily="18" charset="0"/>
                <a:cs typeface="Times New Roman" panose="02020603050405020304" pitchFamily="18" charset="0"/>
              </a:rPr>
              <a:t>geometric mean </a:t>
            </a:r>
            <a:r>
              <a:rPr lang="en-US" sz="1100" dirty="0">
                <a:solidFill>
                  <a:schemeClr val="tx1"/>
                </a:solidFill>
                <a:latin typeface="Times New Roman" panose="02020603050405020304" pitchFamily="18" charset="0"/>
                <a:cs typeface="Times New Roman" panose="02020603050405020304" pitchFamily="18" charset="0"/>
              </a:rPr>
              <a:t>(5 samples collected 5 consecutive weeks) </a:t>
            </a:r>
            <a:r>
              <a:rPr lang="en-US" sz="1100" dirty="0" smtClean="0">
                <a:solidFill>
                  <a:schemeClr val="tx1"/>
                </a:solidFill>
                <a:latin typeface="Times New Roman" panose="02020603050405020304" pitchFamily="18" charset="0"/>
                <a:cs typeface="Times New Roman" panose="02020603050405020304" pitchFamily="18" charset="0"/>
              </a:rPr>
              <a:t>or  &lt; 235 </a:t>
            </a:r>
            <a:r>
              <a:rPr lang="en-US" sz="1100" dirty="0">
                <a:solidFill>
                  <a:schemeClr val="tx1"/>
                </a:solidFill>
                <a:latin typeface="Times New Roman" panose="02020603050405020304" pitchFamily="18" charset="0"/>
                <a:cs typeface="Times New Roman" panose="02020603050405020304" pitchFamily="18" charset="0"/>
              </a:rPr>
              <a:t>CFU/100 </a:t>
            </a:r>
            <a:r>
              <a:rPr lang="en-US" sz="1100" dirty="0" smtClean="0">
                <a:solidFill>
                  <a:schemeClr val="tx1"/>
                </a:solidFill>
                <a:latin typeface="Times New Roman" panose="02020603050405020304" pitchFamily="18" charset="0"/>
                <a:cs typeface="Times New Roman" panose="02020603050405020304" pitchFamily="18" charset="0"/>
              </a:rPr>
              <a:t>mL from </a:t>
            </a:r>
            <a:r>
              <a:rPr lang="en-US" sz="1100" dirty="0">
                <a:solidFill>
                  <a:schemeClr val="tx1"/>
                </a:solidFill>
                <a:latin typeface="Times New Roman" panose="02020603050405020304" pitchFamily="18" charset="0"/>
                <a:cs typeface="Times New Roman" panose="02020603050405020304" pitchFamily="18" charset="0"/>
              </a:rPr>
              <a:t>a single sampling event </a:t>
            </a:r>
          </a:p>
        </p:txBody>
      </p:sp>
      <p:sp>
        <p:nvSpPr>
          <p:cNvPr id="55" name="TextBox 54"/>
          <p:cNvSpPr txBox="1"/>
          <p:nvPr/>
        </p:nvSpPr>
        <p:spPr>
          <a:xfrm>
            <a:off x="59055" y="1054224"/>
            <a:ext cx="4469130" cy="769441"/>
          </a:xfrm>
          <a:prstGeom prst="rect">
            <a:avLst/>
          </a:prstGeom>
          <a:noFill/>
        </p:spPr>
        <p:txBody>
          <a:bodyPr wrap="square" rtlCol="0">
            <a:spAutoFit/>
          </a:bodyPr>
          <a:lstStyle/>
          <a:p>
            <a:pPr algn="just"/>
            <a:endParaRPr lang="en-US" sz="1100" i="1" dirty="0" smtClean="0">
              <a:latin typeface="Times New Roman" panose="02020603050405020304" pitchFamily="18" charset="0"/>
              <a:cs typeface="Times New Roman" panose="02020603050405020304" pitchFamily="18" charset="0"/>
            </a:endParaRPr>
          </a:p>
          <a:p>
            <a:pPr algn="just"/>
            <a:r>
              <a:rPr lang="en-US" sz="1100" i="1" dirty="0" smtClean="0">
                <a:latin typeface="Times New Roman" panose="02020603050405020304" pitchFamily="18" charset="0"/>
                <a:cs typeface="Times New Roman" panose="02020603050405020304" pitchFamily="18" charset="0"/>
              </a:rPr>
              <a:t>E</a:t>
            </a:r>
            <a:r>
              <a:rPr lang="en-US" sz="1100" i="1" dirty="0">
                <a:latin typeface="Times New Roman" panose="02020603050405020304" pitchFamily="18" charset="0"/>
                <a:cs typeface="Times New Roman" panose="02020603050405020304" pitchFamily="18" charset="0"/>
              </a:rPr>
              <a:t>. coli </a:t>
            </a:r>
            <a:r>
              <a:rPr lang="en-US" sz="1100" dirty="0">
                <a:latin typeface="Times New Roman" panose="02020603050405020304" pitchFamily="18" charset="0"/>
                <a:cs typeface="Times New Roman" panose="02020603050405020304" pitchFamily="18" charset="0"/>
              </a:rPr>
              <a:t>is a bacteria found in the fecal waste of warm-blooded </a:t>
            </a:r>
            <a:r>
              <a:rPr lang="en-US" sz="1100" dirty="0" smtClean="0">
                <a:latin typeface="Times New Roman" panose="02020603050405020304" pitchFamily="18" charset="0"/>
                <a:cs typeface="Times New Roman" panose="02020603050405020304" pitchFamily="18" charset="0"/>
              </a:rPr>
              <a:t>mammals (i.e. </a:t>
            </a:r>
            <a:r>
              <a:rPr lang="en-US" sz="1100" dirty="0">
                <a:latin typeface="Times New Roman" panose="02020603050405020304" pitchFamily="18" charset="0"/>
                <a:cs typeface="Times New Roman" panose="02020603050405020304" pitchFamily="18" charset="0"/>
              </a:rPr>
              <a:t>humans, cattle, </a:t>
            </a:r>
            <a:r>
              <a:rPr lang="en-US" sz="1100" dirty="0" smtClean="0">
                <a:latin typeface="Times New Roman" panose="02020603050405020304" pitchFamily="18" charset="0"/>
                <a:cs typeface="Times New Roman" panose="02020603050405020304" pitchFamily="18" charset="0"/>
              </a:rPr>
              <a:t>wildlife). </a:t>
            </a:r>
            <a:r>
              <a:rPr lang="en-US" sz="1100" i="1" dirty="0">
                <a:latin typeface="Times New Roman" panose="02020603050405020304" pitchFamily="18" charset="0"/>
                <a:cs typeface="Times New Roman" panose="02020603050405020304" pitchFamily="18" charset="0"/>
              </a:rPr>
              <a:t>E. coli </a:t>
            </a:r>
            <a:r>
              <a:rPr lang="en-US" sz="1100" dirty="0">
                <a:latin typeface="Times New Roman" panose="02020603050405020304" pitchFamily="18" charset="0"/>
                <a:cs typeface="Times New Roman" panose="02020603050405020304" pitchFamily="18" charset="0"/>
              </a:rPr>
              <a:t>measurements are used only as an indicator of contamination by fecal waste materials. </a:t>
            </a:r>
          </a:p>
        </p:txBody>
      </p:sp>
      <p:sp>
        <p:nvSpPr>
          <p:cNvPr id="56" name="TextBox 55"/>
          <p:cNvSpPr txBox="1"/>
          <p:nvPr/>
        </p:nvSpPr>
        <p:spPr>
          <a:xfrm>
            <a:off x="59054" y="2362200"/>
            <a:ext cx="2203639" cy="1277273"/>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 coli indicates there is likely fecal waste in streams and additional toxic  microbes could also be present. These microbes can lead to illness or infections (i.e. nausea, diarrhea, dysentery, hepatitis) after swimming in polluted water. </a:t>
            </a:r>
          </a:p>
        </p:txBody>
      </p:sp>
      <p:sp>
        <p:nvSpPr>
          <p:cNvPr id="57" name="TextBox 56"/>
          <p:cNvSpPr txBox="1"/>
          <p:nvPr/>
        </p:nvSpPr>
        <p:spPr>
          <a:xfrm>
            <a:off x="6161" y="873086"/>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58" name="TextBox 57"/>
          <p:cNvSpPr txBox="1"/>
          <p:nvPr/>
        </p:nvSpPr>
        <p:spPr>
          <a:xfrm>
            <a:off x="76200" y="213360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59" name="TextBox 58"/>
          <p:cNvSpPr txBox="1"/>
          <p:nvPr/>
        </p:nvSpPr>
        <p:spPr>
          <a:xfrm>
            <a:off x="2159195" y="2160845"/>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60" name="Straight Connector 59"/>
          <p:cNvCxnSpPr/>
          <p:nvPr/>
        </p:nvCxnSpPr>
        <p:spPr>
          <a:xfrm>
            <a:off x="184785" y="2133645"/>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4566970" y="1064797"/>
            <a:ext cx="4343400" cy="430887"/>
          </a:xfrm>
          <a:prstGeom prst="rect">
            <a:avLst/>
          </a:prstGeom>
          <a:noFill/>
        </p:spPr>
        <p:txBody>
          <a:bodyPr wrap="square" rtlCol="0">
            <a:spAutoFit/>
          </a:bodyPr>
          <a:lstStyle>
            <a:defPPr>
              <a:defRPr lang="en-US"/>
            </a:defPPr>
            <a:lvl1pPr algn="just">
              <a:defRPr sz="1100"/>
            </a:lvl1pPr>
          </a:lstStyle>
          <a:p>
            <a:pPr algn="ctr"/>
            <a:r>
              <a:rPr lang="en-US" dirty="0">
                <a:latin typeface="Times New Roman" panose="02020603050405020304" pitchFamily="18" charset="0"/>
                <a:cs typeface="Times New Roman" panose="02020603050405020304" pitchFamily="18" charset="0"/>
              </a:rPr>
              <a:t>WWTPs, combined sewers, </a:t>
            </a:r>
            <a:r>
              <a:rPr lang="en-US" dirty="0" smtClean="0">
                <a:latin typeface="Times New Roman" panose="02020603050405020304" pitchFamily="18" charset="0"/>
                <a:cs typeface="Times New Roman" panose="02020603050405020304" pitchFamily="18" charset="0"/>
              </a:rPr>
              <a:t>failed septic </a:t>
            </a:r>
            <a:r>
              <a:rPr lang="en-US" dirty="0">
                <a:latin typeface="Times New Roman" panose="02020603050405020304" pitchFamily="18" charset="0"/>
                <a:cs typeface="Times New Roman" panose="02020603050405020304" pitchFamily="18" charset="0"/>
              </a:rPr>
              <a:t>systems, dog poop, animal operations, manure application on agricultural land </a:t>
            </a:r>
          </a:p>
        </p:txBody>
      </p:sp>
      <p:sp>
        <p:nvSpPr>
          <p:cNvPr id="62" name="TextBox 61"/>
          <p:cNvSpPr txBox="1"/>
          <p:nvPr/>
        </p:nvSpPr>
        <p:spPr>
          <a:xfrm>
            <a:off x="4554122" y="881464"/>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65" name="TextBox 64"/>
          <p:cNvSpPr txBox="1"/>
          <p:nvPr/>
        </p:nvSpPr>
        <p:spPr>
          <a:xfrm>
            <a:off x="4554122" y="1444882"/>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67" name="TextBox 66"/>
          <p:cNvSpPr txBox="1"/>
          <p:nvPr/>
        </p:nvSpPr>
        <p:spPr>
          <a:xfrm>
            <a:off x="4599878" y="214507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72" name="Rectangle 71"/>
          <p:cNvSpPr/>
          <p:nvPr/>
        </p:nvSpPr>
        <p:spPr>
          <a:xfrm>
            <a:off x="4610824" y="838245"/>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73" name="7-Point Star 72"/>
          <p:cNvSpPr/>
          <p:nvPr/>
        </p:nvSpPr>
        <p:spPr>
          <a:xfrm>
            <a:off x="4711065" y="2937429"/>
            <a:ext cx="718230" cy="567771"/>
          </a:xfrm>
          <a:prstGeom prst="star7">
            <a:avLst/>
          </a:prstGeom>
          <a:pattFill prst="pct20">
            <a:fgClr>
              <a:schemeClr val="bg2">
                <a:lumMod val="50000"/>
              </a:schemeClr>
            </a:fgClr>
            <a:bgClr>
              <a:schemeClr val="bg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sz="1400" b="1" dirty="0">
              <a:solidFill>
                <a:schemeClr val="tx1"/>
              </a:solidFill>
              <a:latin typeface="Times New Roman" panose="02020603050405020304" pitchFamily="18" charset="0"/>
              <a:cs typeface="Times New Roman" panose="02020603050405020304" pitchFamily="18" charset="0"/>
            </a:endParaRPr>
          </a:p>
        </p:txBody>
      </p:sp>
      <p:sp>
        <p:nvSpPr>
          <p:cNvPr id="74" name="TextBox 73"/>
          <p:cNvSpPr txBox="1"/>
          <p:nvPr/>
        </p:nvSpPr>
        <p:spPr>
          <a:xfrm>
            <a:off x="4859274" y="3090446"/>
            <a:ext cx="507111" cy="338554"/>
          </a:xfrm>
          <a:prstGeom prst="rect">
            <a:avLst/>
          </a:prstGeom>
          <a:noFill/>
        </p:spPr>
        <p:txBody>
          <a:bodyPr wrap="square" rtlCol="0">
            <a:spAutoFit/>
          </a:bodyPr>
          <a:lstStyle/>
          <a:p>
            <a:r>
              <a:rPr lang="en-US" sz="1600" b="1" dirty="0" smtClean="0">
                <a:latin typeface="Times New Roman" panose="02020603050405020304" pitchFamily="18" charset="0"/>
                <a:cs typeface="Times New Roman" panose="02020603050405020304" pitchFamily="18" charset="0"/>
              </a:rPr>
              <a:t>NP</a:t>
            </a:r>
            <a:endParaRPr lang="en-US" sz="1600" b="1" dirty="0">
              <a:latin typeface="Times New Roman" panose="02020603050405020304" pitchFamily="18" charset="0"/>
              <a:cs typeface="Times New Roman" panose="02020603050405020304" pitchFamily="18" charset="0"/>
            </a:endParaRPr>
          </a:p>
        </p:txBody>
      </p:sp>
      <p:pic>
        <p:nvPicPr>
          <p:cNvPr id="75" name="Picture 2" descr="http://www.lltt.org/wp-content/uploads/2014/11/sewage-clipart-water-clip-art-sewage.png">
            <a:hlinkClick r:id="rId2"/>
          </p:cNvPr>
          <p:cNvPicPr>
            <a:picLocks noChangeAspect="1" noChangeArrowheads="1"/>
          </p:cNvPicPr>
          <p:nvPr/>
        </p:nvPicPr>
        <p:blipFill>
          <a:blip r:embed="rId3" cstate="print"/>
          <a:srcRect/>
          <a:stretch>
            <a:fillRect/>
          </a:stretch>
        </p:blipFill>
        <p:spPr bwMode="auto">
          <a:xfrm>
            <a:off x="8278306" y="2948778"/>
            <a:ext cx="555005" cy="556422"/>
          </a:xfrm>
          <a:prstGeom prst="rect">
            <a:avLst/>
          </a:prstGeom>
          <a:noFill/>
        </p:spPr>
      </p:pic>
      <p:sp>
        <p:nvSpPr>
          <p:cNvPr id="76" name="Rectangle 75"/>
          <p:cNvSpPr/>
          <p:nvPr/>
        </p:nvSpPr>
        <p:spPr>
          <a:xfrm>
            <a:off x="4612731" y="900514"/>
            <a:ext cx="4509133" cy="18909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78" name="Straight Connector 77"/>
          <p:cNvCxnSpPr/>
          <p:nvPr/>
        </p:nvCxnSpPr>
        <p:spPr>
          <a:xfrm>
            <a:off x="152400" y="3657600"/>
            <a:ext cx="8763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4606569" y="4928008"/>
            <a:ext cx="4499611" cy="623455"/>
          </a:xfrm>
          <a:prstGeom prst="rect">
            <a:avLst/>
          </a:prstGeom>
          <a:solidFill>
            <a:srgbClr val="FFC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1" name="TextBox 80"/>
          <p:cNvSpPr txBox="1"/>
          <p:nvPr/>
        </p:nvSpPr>
        <p:spPr>
          <a:xfrm>
            <a:off x="14794" y="3691890"/>
            <a:ext cx="4533900" cy="584775"/>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Fish and </a:t>
            </a:r>
            <a:r>
              <a:rPr lang="en-US" dirty="0" err="1"/>
              <a:t>Macroinvertebrate</a:t>
            </a:r>
            <a:r>
              <a:rPr lang="en-US" dirty="0"/>
              <a:t> Index of Biotic Integrity (IBI)</a:t>
            </a:r>
          </a:p>
        </p:txBody>
      </p:sp>
      <p:sp>
        <p:nvSpPr>
          <p:cNvPr id="82" name="TextBox 81"/>
          <p:cNvSpPr txBox="1"/>
          <p:nvPr/>
        </p:nvSpPr>
        <p:spPr>
          <a:xfrm>
            <a:off x="45946" y="4525320"/>
            <a:ext cx="4469130" cy="769441"/>
          </a:xfrm>
          <a:prstGeom prst="rect">
            <a:avLst/>
          </a:prstGeom>
          <a:noFill/>
        </p:spPr>
        <p:txBody>
          <a:bodyPr wrap="square" rtlCol="0">
            <a:spAutoFit/>
          </a:bodyPr>
          <a:lstStyle/>
          <a:p>
            <a:pPr algn="just"/>
            <a:r>
              <a:rPr lang="en-US" sz="1100" dirty="0" smtClean="0">
                <a:latin typeface="Times New Roman" panose="02020603050405020304" pitchFamily="18" charset="0"/>
                <a:cs typeface="Times New Roman" panose="02020603050405020304" pitchFamily="18" charset="0"/>
              </a:rPr>
              <a:t>An index of Biotic Integrity (IBI) is a statistically based scientific tool used to identify and classify water pollution problems through the inventory of plainly visible fish and bugs in the water body. High scores indicate a good healthy </a:t>
            </a:r>
            <a:r>
              <a:rPr lang="en-US" sz="1100" dirty="0" err="1" smtClean="0">
                <a:latin typeface="Times New Roman" panose="02020603050405020304" pitchFamily="18" charset="0"/>
                <a:cs typeface="Times New Roman" panose="02020603050405020304" pitchFamily="18" charset="0"/>
              </a:rPr>
              <a:t>biom</a:t>
            </a:r>
            <a:r>
              <a:rPr lang="en-US" sz="1100" dirty="0" smtClean="0">
                <a:latin typeface="Times New Roman" panose="02020603050405020304" pitchFamily="18" charset="0"/>
                <a:cs typeface="Times New Roman" panose="02020603050405020304" pitchFamily="18" charset="0"/>
              </a:rPr>
              <a:t> and waterbody. </a:t>
            </a:r>
            <a:endParaRPr lang="en-US" sz="1100"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52894" y="5648236"/>
            <a:ext cx="2209800" cy="938719"/>
          </a:xfrm>
          <a:prstGeom prst="rect">
            <a:avLst/>
          </a:prstGeom>
          <a:noFill/>
        </p:spPr>
        <p:txBody>
          <a:bodyPr wrap="square" rtlCol="0">
            <a:spAutoFit/>
          </a:bodyPr>
          <a:lstStyle>
            <a:defPPr>
              <a:defRPr lang="en-US"/>
            </a:defPPr>
            <a:lvl1pPr>
              <a:defRPr sz="1100"/>
            </a:lvl1pPr>
          </a:lstStyle>
          <a:p>
            <a:pPr algn="just" fontAlgn="ctr"/>
            <a:r>
              <a:rPr lang="en-US" dirty="0">
                <a:latin typeface="Times New Roman" panose="02020603050405020304" pitchFamily="18" charset="0"/>
                <a:cs typeface="Times New Roman" panose="02020603050405020304" pitchFamily="18" charset="0"/>
              </a:rPr>
              <a:t>The IBI is a standardized way to compare sites along a stream across geographic </a:t>
            </a:r>
            <a:r>
              <a:rPr lang="en-US" dirty="0" smtClean="0">
                <a:latin typeface="Times New Roman" panose="02020603050405020304" pitchFamily="18" charset="0"/>
                <a:cs typeface="Times New Roman" panose="02020603050405020304" pitchFamily="18" charset="0"/>
              </a:rPr>
              <a:t>areas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Comparing </a:t>
            </a:r>
            <a:r>
              <a:rPr lang="en-US" dirty="0">
                <a:latin typeface="Times New Roman" panose="02020603050405020304" pitchFamily="18" charset="0"/>
                <a:cs typeface="Times New Roman" panose="02020603050405020304" pitchFamily="18" charset="0"/>
              </a:rPr>
              <a:t>scores </a:t>
            </a:r>
            <a:r>
              <a:rPr lang="en-US" dirty="0" smtClean="0">
                <a:latin typeface="Times New Roman" panose="02020603050405020304" pitchFamily="18" charset="0"/>
                <a:cs typeface="Times New Roman" panose="02020603050405020304" pitchFamily="18" charset="0"/>
              </a:rPr>
              <a:t>over </a:t>
            </a:r>
            <a:r>
              <a:rPr lang="en-US" dirty="0">
                <a:latin typeface="Times New Roman" panose="02020603050405020304" pitchFamily="18" charset="0"/>
                <a:cs typeface="Times New Roman" panose="02020603050405020304" pitchFamily="18" charset="0"/>
              </a:rPr>
              <a:t>time </a:t>
            </a: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show water quality improvement or degradation. </a:t>
            </a:r>
            <a:endParaRPr lang="en-US" dirty="0">
              <a:solidFill>
                <a:srgbClr val="000000"/>
              </a:solidFill>
              <a:latin typeface="Times New Roman" panose="02020603050405020304" pitchFamily="18" charset="0"/>
              <a:cs typeface="Times New Roman" panose="02020603050405020304" pitchFamily="18" charset="0"/>
            </a:endParaRPr>
          </a:p>
        </p:txBody>
      </p:sp>
      <p:sp>
        <p:nvSpPr>
          <p:cNvPr id="84" name="TextBox 83"/>
          <p:cNvSpPr txBox="1"/>
          <p:nvPr/>
        </p:nvSpPr>
        <p:spPr>
          <a:xfrm>
            <a:off x="0" y="4295775"/>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Definition:</a:t>
            </a:r>
            <a:endParaRPr lang="en-US" sz="1100" b="1" u="sng" dirty="0">
              <a:latin typeface="Times New Roman" panose="02020603050405020304" pitchFamily="18" charset="0"/>
              <a:cs typeface="Times New Roman" panose="02020603050405020304" pitchFamily="18" charset="0"/>
            </a:endParaRPr>
          </a:p>
        </p:txBody>
      </p:sp>
      <p:sp>
        <p:nvSpPr>
          <p:cNvPr id="85" name="TextBox 84"/>
          <p:cNvSpPr txBox="1"/>
          <p:nvPr/>
        </p:nvSpPr>
        <p:spPr>
          <a:xfrm>
            <a:off x="152400" y="5377190"/>
            <a:ext cx="198120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Water Quality Impacts:</a:t>
            </a:r>
            <a:endParaRPr lang="en-US" sz="1100" b="1" u="sng" dirty="0">
              <a:latin typeface="Times New Roman" panose="02020603050405020304" pitchFamily="18" charset="0"/>
              <a:cs typeface="Times New Roman" panose="02020603050405020304" pitchFamily="18" charset="0"/>
            </a:endParaRPr>
          </a:p>
        </p:txBody>
      </p:sp>
      <p:sp>
        <p:nvSpPr>
          <p:cNvPr id="86" name="TextBox 85"/>
          <p:cNvSpPr txBox="1"/>
          <p:nvPr/>
        </p:nvSpPr>
        <p:spPr>
          <a:xfrm>
            <a:off x="2138980" y="5334588"/>
            <a:ext cx="2353750"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Sources:</a:t>
            </a:r>
            <a:endParaRPr lang="en-US" sz="1100" b="1" u="sng" dirty="0">
              <a:latin typeface="Times New Roman" panose="02020603050405020304" pitchFamily="18" charset="0"/>
              <a:cs typeface="Times New Roman" panose="02020603050405020304" pitchFamily="18" charset="0"/>
            </a:endParaRPr>
          </a:p>
        </p:txBody>
      </p:sp>
      <p:cxnSp>
        <p:nvCxnSpPr>
          <p:cNvPr id="87" name="Straight Connector 86"/>
          <p:cNvCxnSpPr/>
          <p:nvPr/>
        </p:nvCxnSpPr>
        <p:spPr>
          <a:xfrm>
            <a:off x="178624" y="5366504"/>
            <a:ext cx="425577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657091" y="4649480"/>
            <a:ext cx="4343400" cy="261610"/>
          </a:xfrm>
          <a:prstGeom prst="rect">
            <a:avLst/>
          </a:prstGeom>
          <a:noFill/>
        </p:spPr>
        <p:txBody>
          <a:bodyPr wrap="square" rtlCol="0">
            <a:spAutoFit/>
          </a:bodyPr>
          <a:lstStyle>
            <a:defPPr>
              <a:defRPr lang="en-US"/>
            </a:defPPr>
            <a:lvl1pPr algn="just">
              <a:defRPr sz="1100"/>
            </a:lvl1pPr>
          </a:lstStyle>
          <a:p>
            <a:pPr algn="ctr"/>
            <a:r>
              <a:rPr lang="en-US" dirty="0" smtClean="0">
                <a:latin typeface="Times New Roman" panose="02020603050405020304" pitchFamily="18" charset="0"/>
                <a:cs typeface="Times New Roman" panose="02020603050405020304" pitchFamily="18" charset="0"/>
              </a:rPr>
              <a:t>NA (This is a standardized classification of a the health of a waterbody)</a:t>
            </a:r>
            <a:endParaRPr lang="en-US" dirty="0">
              <a:latin typeface="Times New Roman" panose="02020603050405020304" pitchFamily="18" charset="0"/>
              <a:cs typeface="Times New Roman" panose="02020603050405020304" pitchFamily="18" charset="0"/>
            </a:endParaRPr>
          </a:p>
        </p:txBody>
      </p:sp>
      <p:sp>
        <p:nvSpPr>
          <p:cNvPr id="89" name="TextBox 88"/>
          <p:cNvSpPr txBox="1"/>
          <p:nvPr/>
        </p:nvSpPr>
        <p:spPr>
          <a:xfrm>
            <a:off x="4633406" y="4418329"/>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Source Examples:</a:t>
            </a:r>
            <a:endParaRPr lang="en-US" sz="1100" b="1" u="sng" dirty="0">
              <a:latin typeface="Times New Roman" panose="02020603050405020304" pitchFamily="18" charset="0"/>
              <a:cs typeface="Times New Roman" panose="02020603050405020304" pitchFamily="18" charset="0"/>
            </a:endParaRPr>
          </a:p>
        </p:txBody>
      </p:sp>
      <p:sp>
        <p:nvSpPr>
          <p:cNvPr id="90" name="TextBox 89"/>
          <p:cNvSpPr txBox="1"/>
          <p:nvPr/>
        </p:nvSpPr>
        <p:spPr>
          <a:xfrm>
            <a:off x="4596765" y="5063490"/>
            <a:ext cx="4484370" cy="430887"/>
          </a:xfrm>
          <a:prstGeom prst="rect">
            <a:avLst/>
          </a:prstGeom>
          <a:noFill/>
        </p:spPr>
        <p:txBody>
          <a:bodyPr wrap="square" rtlCol="0">
            <a:spAutoFit/>
          </a:bodyPr>
          <a:lstStyle>
            <a:defPPr>
              <a:defRPr lang="en-US"/>
            </a:defPPr>
            <a:lvl1pPr algn="just">
              <a:defRPr sz="1100"/>
            </a:lvl1pPr>
          </a:lstStyle>
          <a:p>
            <a:pPr algn="ctr"/>
            <a:endParaRPr lang="en-US" dirty="0" smtClean="0">
              <a:latin typeface="Times New Roman" panose="02020603050405020304" pitchFamily="18" charset="0"/>
              <a:cs typeface="Times New Roman" panose="02020603050405020304" pitchFamily="18" charset="0"/>
            </a:endParaRPr>
          </a:p>
          <a:p>
            <a:pPr algn="ctr"/>
            <a:r>
              <a:rPr lang="en-US" dirty="0" smtClean="0">
                <a:latin typeface="Times New Roman" panose="02020603050405020304" pitchFamily="18" charset="0"/>
                <a:cs typeface="Times New Roman" panose="02020603050405020304" pitchFamily="18" charset="0"/>
              </a:rPr>
              <a:t>Excellent 53-60; Good  45-52; Fair 35-44; Poor 23-34; Very </a:t>
            </a:r>
            <a:r>
              <a:rPr lang="en-US" dirty="0">
                <a:latin typeface="Times New Roman" panose="02020603050405020304" pitchFamily="18" charset="0"/>
                <a:cs typeface="Times New Roman" panose="02020603050405020304" pitchFamily="18" charset="0"/>
              </a:rPr>
              <a:t>Poor </a:t>
            </a:r>
            <a:r>
              <a:rPr lang="en-US" dirty="0" smtClean="0">
                <a:latin typeface="Times New Roman" panose="02020603050405020304" pitchFamily="18" charset="0"/>
                <a:cs typeface="Times New Roman" panose="02020603050405020304" pitchFamily="18" charset="0"/>
              </a:rPr>
              <a:t>&lt; 22 </a:t>
            </a:r>
            <a:endParaRPr lang="en-US" dirty="0">
              <a:latin typeface="Times New Roman" panose="02020603050405020304" pitchFamily="18" charset="0"/>
              <a:cs typeface="Times New Roman" panose="02020603050405020304" pitchFamily="18" charset="0"/>
            </a:endParaRPr>
          </a:p>
        </p:txBody>
      </p:sp>
      <p:sp>
        <p:nvSpPr>
          <p:cNvPr id="91" name="TextBox 90"/>
          <p:cNvSpPr txBox="1"/>
          <p:nvPr/>
        </p:nvSpPr>
        <p:spPr>
          <a:xfrm>
            <a:off x="4545743" y="495428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Targets:</a:t>
            </a:r>
            <a:endParaRPr lang="en-US" sz="1100" b="1" u="sng" dirty="0">
              <a:latin typeface="Times New Roman" panose="02020603050405020304" pitchFamily="18" charset="0"/>
              <a:cs typeface="Times New Roman" panose="02020603050405020304" pitchFamily="18" charset="0"/>
            </a:endParaRPr>
          </a:p>
        </p:txBody>
      </p:sp>
      <p:sp>
        <p:nvSpPr>
          <p:cNvPr id="92" name="TextBox 91"/>
          <p:cNvSpPr txBox="1"/>
          <p:nvPr/>
        </p:nvSpPr>
        <p:spPr>
          <a:xfrm>
            <a:off x="4667250" y="5604752"/>
            <a:ext cx="4343400" cy="391716"/>
          </a:xfrm>
          <a:prstGeom prst="rect">
            <a:avLst/>
          </a:prstGeom>
          <a:noFill/>
        </p:spPr>
        <p:txBody>
          <a:bodyPr wrap="square" rtlCol="0">
            <a:spAutoFit/>
          </a:bodyPr>
          <a:lstStyle>
            <a:defPPr>
              <a:defRPr lang="en-US"/>
            </a:defPPr>
            <a:lvl1pPr algn="just">
              <a:defRPr sz="1100"/>
            </a:lvl1pPr>
          </a:lstStyle>
          <a:p>
            <a:pPr algn="ctr" fontAlgn="ctr"/>
            <a:endParaRPr lang="en-US" dirty="0" smtClean="0">
              <a:latin typeface="Times New Roman" panose="02020603050405020304" pitchFamily="18" charset="0"/>
              <a:cs typeface="Times New Roman" panose="02020603050405020304" pitchFamily="18" charset="0"/>
            </a:endParaRPr>
          </a:p>
          <a:p>
            <a:pPr algn="ctr" fontAlgn="ct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scores range from 0-60 and a score </a:t>
            </a:r>
            <a:r>
              <a:rPr lang="en-US" dirty="0" smtClean="0">
                <a:latin typeface="Times New Roman" panose="02020603050405020304" pitchFamily="18" charset="0"/>
                <a:cs typeface="Times New Roman" panose="02020603050405020304" pitchFamily="18" charset="0"/>
              </a:rPr>
              <a:t>&lt; 36 </a:t>
            </a:r>
            <a:r>
              <a:rPr lang="en-US" dirty="0">
                <a:latin typeface="Times New Roman" panose="02020603050405020304" pitchFamily="18" charset="0"/>
                <a:cs typeface="Times New Roman" panose="02020603050405020304" pitchFamily="18" charset="0"/>
              </a:rPr>
              <a:t>is impaired</a:t>
            </a:r>
            <a:endParaRPr lang="en-US" dirty="0">
              <a:solidFill>
                <a:srgbClr val="000000"/>
              </a:solidFill>
              <a:latin typeface="Times New Roman" panose="02020603050405020304" pitchFamily="18" charset="0"/>
              <a:cs typeface="Times New Roman" panose="02020603050405020304" pitchFamily="18" charset="0"/>
            </a:endParaRPr>
          </a:p>
        </p:txBody>
      </p:sp>
      <p:sp>
        <p:nvSpPr>
          <p:cNvPr id="93" name="TextBox 92"/>
          <p:cNvSpPr txBox="1"/>
          <p:nvPr/>
        </p:nvSpPr>
        <p:spPr>
          <a:xfrm>
            <a:off x="4585356" y="5529590"/>
            <a:ext cx="4586794" cy="261610"/>
          </a:xfrm>
          <a:prstGeom prst="rect">
            <a:avLst/>
          </a:prstGeom>
          <a:noFill/>
        </p:spPr>
        <p:txBody>
          <a:bodyPr wrap="square" rtlCol="0">
            <a:spAutoFit/>
          </a:bodyPr>
          <a:lstStyle/>
          <a:p>
            <a:pPr algn="ctr"/>
            <a:r>
              <a:rPr lang="en-US" sz="1100" b="1" u="sng" dirty="0" smtClean="0">
                <a:latin typeface="Times New Roman" panose="02020603050405020304" pitchFamily="18" charset="0"/>
                <a:cs typeface="Times New Roman" panose="02020603050405020304" pitchFamily="18" charset="0"/>
              </a:rPr>
              <a:t>Limits:</a:t>
            </a:r>
            <a:endParaRPr lang="en-US" sz="1100" b="1" u="sng" dirty="0">
              <a:latin typeface="Times New Roman" panose="02020603050405020304" pitchFamily="18" charset="0"/>
              <a:cs typeface="Times New Roman" panose="02020603050405020304" pitchFamily="18" charset="0"/>
            </a:endParaRPr>
          </a:p>
        </p:txBody>
      </p:sp>
      <p:sp>
        <p:nvSpPr>
          <p:cNvPr id="98" name="Rectangle 97"/>
          <p:cNvSpPr/>
          <p:nvPr/>
        </p:nvSpPr>
        <p:spPr>
          <a:xfrm>
            <a:off x="4604663" y="4071104"/>
            <a:ext cx="4511040" cy="623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02" name="Rectangle 101"/>
          <p:cNvSpPr/>
          <p:nvPr/>
        </p:nvSpPr>
        <p:spPr>
          <a:xfrm>
            <a:off x="4606570" y="4372511"/>
            <a:ext cx="4509133" cy="17451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cxnSp>
        <p:nvCxnSpPr>
          <p:cNvPr id="128" name="Straight Connector 127"/>
          <p:cNvCxnSpPr/>
          <p:nvPr/>
        </p:nvCxnSpPr>
        <p:spPr>
          <a:xfrm>
            <a:off x="2286000" y="2209800"/>
            <a:ext cx="0" cy="13801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262694" y="5411494"/>
            <a:ext cx="0" cy="1380151"/>
          </a:xfrm>
          <a:prstGeom prst="line">
            <a:avLst/>
          </a:prstGeom>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2238928" y="5506238"/>
            <a:ext cx="2365735" cy="1277273"/>
          </a:xfrm>
          <a:prstGeom prst="rect">
            <a:avLst/>
          </a:prstGeom>
          <a:noFill/>
        </p:spPr>
        <p:txBody>
          <a:bodyPr wrap="square" rtlCol="0">
            <a:spAutoFit/>
          </a:bodyPr>
          <a:lstStyle>
            <a:defPPr>
              <a:defRPr lang="en-US"/>
            </a:defPPr>
            <a:lvl1pPr>
              <a:defRPr sz="1100"/>
            </a:lvl1pPr>
          </a:lstStyle>
          <a:p>
            <a:pPr algn="just" fontAlgn="ctr"/>
            <a:r>
              <a:rPr lang="en-US" dirty="0" smtClean="0">
                <a:latin typeface="Times New Roman" panose="02020603050405020304" pitchFamily="18" charset="0"/>
                <a:cs typeface="Times New Roman" panose="02020603050405020304" pitchFamily="18" charset="0"/>
              </a:rPr>
              <a:t>An IBI is calculated </a:t>
            </a:r>
            <a:r>
              <a:rPr lang="en-US" dirty="0">
                <a:latin typeface="Times New Roman" panose="02020603050405020304" pitchFamily="18" charset="0"/>
                <a:cs typeface="Times New Roman" panose="02020603050405020304" pitchFamily="18" charset="0"/>
              </a:rPr>
              <a:t>using </a:t>
            </a:r>
            <a:r>
              <a:rPr lang="en-US" dirty="0" smtClean="0">
                <a:latin typeface="Times New Roman" panose="02020603050405020304" pitchFamily="18" charset="0"/>
                <a:cs typeface="Times New Roman" panose="02020603050405020304" pitchFamily="18" charset="0"/>
              </a:rPr>
              <a:t>12 metrics, including # </a:t>
            </a:r>
            <a:r>
              <a:rPr lang="en-US" dirty="0">
                <a:latin typeface="Times New Roman" panose="02020603050405020304" pitchFamily="18" charset="0"/>
                <a:cs typeface="Times New Roman" panose="02020603050405020304" pitchFamily="18" charset="0"/>
              </a:rPr>
              <a:t>of individuals, species diversity,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deformities, and other trophic and community </a:t>
            </a:r>
            <a:r>
              <a:rPr lang="en-US" dirty="0" smtClean="0">
                <a:latin typeface="Times New Roman" panose="02020603050405020304" pitchFamily="18" charset="0"/>
                <a:cs typeface="Times New Roman" panose="02020603050405020304" pitchFamily="18" charset="0"/>
              </a:rPr>
              <a:t>characteristics. </a:t>
            </a:r>
            <a:r>
              <a:rPr lang="en-US" dirty="0">
                <a:latin typeface="Times New Roman" panose="02020603050405020304" pitchFamily="18" charset="0"/>
                <a:cs typeface="Times New Roman" panose="02020603050405020304" pitchFamily="18" charset="0"/>
              </a:rPr>
              <a:t>Scoring and metrics </a:t>
            </a:r>
            <a:r>
              <a:rPr lang="en-US" dirty="0" smtClean="0">
                <a:latin typeface="Times New Roman" panose="02020603050405020304" pitchFamily="18" charset="0"/>
                <a:cs typeface="Times New Roman" panose="02020603050405020304" pitchFamily="18" charset="0"/>
              </a:rPr>
              <a:t>vary </a:t>
            </a:r>
            <a:r>
              <a:rPr lang="en-US" dirty="0">
                <a:latin typeface="Times New Roman" panose="02020603050405020304" pitchFamily="18" charset="0"/>
                <a:cs typeface="Times New Roman" panose="02020603050405020304" pitchFamily="18" charset="0"/>
              </a:rPr>
              <a:t>depending on </a:t>
            </a:r>
            <a:r>
              <a:rPr lang="en-US" dirty="0" smtClean="0">
                <a:latin typeface="Times New Roman" panose="02020603050405020304" pitchFamily="18" charset="0"/>
                <a:cs typeface="Times New Roman" panose="02020603050405020304" pitchFamily="18" charset="0"/>
              </a:rPr>
              <a:t>the ecoregion and </a:t>
            </a:r>
            <a:r>
              <a:rPr lang="en-US" dirty="0">
                <a:latin typeface="Times New Roman" panose="02020603050405020304" pitchFamily="18" charset="0"/>
                <a:cs typeface="Times New Roman" panose="02020603050405020304" pitchFamily="18" charset="0"/>
              </a:rPr>
              <a:t>the drainage </a:t>
            </a:r>
            <a:r>
              <a:rPr lang="en-US" dirty="0" smtClean="0">
                <a:latin typeface="Times New Roman" panose="02020603050405020304" pitchFamily="18" charset="0"/>
                <a:cs typeface="Times New Roman" panose="02020603050405020304" pitchFamily="18" charset="0"/>
              </a:rPr>
              <a:t>area.</a:t>
            </a:r>
            <a:endParaRPr lang="en-US" dirty="0">
              <a:solidFill>
                <a:srgbClr val="000000"/>
              </a:solidFill>
              <a:latin typeface="Times New Roman" panose="02020603050405020304" pitchFamily="18" charset="0"/>
              <a:cs typeface="Times New Roman" panose="02020603050405020304" pitchFamily="18" charset="0"/>
            </a:endParaRPr>
          </a:p>
        </p:txBody>
      </p:sp>
      <p:sp>
        <p:nvSpPr>
          <p:cNvPr id="77" name="TextBox 76"/>
          <p:cNvSpPr txBox="1"/>
          <p:nvPr/>
        </p:nvSpPr>
        <p:spPr>
          <a:xfrm>
            <a:off x="8556" y="468797"/>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Escherichia coli (E. coli)</a:t>
            </a:r>
          </a:p>
        </p:txBody>
      </p:sp>
      <p:sp>
        <p:nvSpPr>
          <p:cNvPr id="99" name="TextBox 98"/>
          <p:cNvSpPr txBox="1"/>
          <p:nvPr/>
        </p:nvSpPr>
        <p:spPr>
          <a:xfrm>
            <a:off x="4572000" y="467527"/>
            <a:ext cx="4533900" cy="338554"/>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Escherichia coli (E. coli)</a:t>
            </a:r>
          </a:p>
        </p:txBody>
      </p:sp>
      <p:sp>
        <p:nvSpPr>
          <p:cNvPr id="51" name="Rectangle 50"/>
          <p:cNvSpPr/>
          <p:nvPr/>
        </p:nvSpPr>
        <p:spPr>
          <a:xfrm>
            <a:off x="5562600" y="2956605"/>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2" name="Rectangle 51"/>
          <p:cNvSpPr/>
          <p:nvPr/>
        </p:nvSpPr>
        <p:spPr>
          <a:xfrm>
            <a:off x="5596738" y="6229558"/>
            <a:ext cx="2459885" cy="4511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Times New Roman" panose="02020603050405020304" pitchFamily="18" charset="0"/>
                <a:cs typeface="Times New Roman" panose="02020603050405020304" pitchFamily="18" charset="0"/>
              </a:rPr>
              <a:t>https://engineering.purdue.edu/watersheds/monitoring/MonitoringWaterinIndiana.2012.1.pdf</a:t>
            </a:r>
          </a:p>
        </p:txBody>
      </p:sp>
      <p:sp>
        <p:nvSpPr>
          <p:cNvPr id="54" name="TextBox 53"/>
          <p:cNvSpPr txBox="1"/>
          <p:nvPr/>
        </p:nvSpPr>
        <p:spPr>
          <a:xfrm>
            <a:off x="2292161" y="2380327"/>
            <a:ext cx="2203639" cy="1107996"/>
          </a:xfrm>
          <a:prstGeom prst="rect">
            <a:avLst/>
          </a:prstGeom>
          <a:noFill/>
        </p:spPr>
        <p:txBody>
          <a:bodyPr wrap="square" rtlCol="0">
            <a:spAutoFit/>
          </a:bodyPr>
          <a:lstStyle>
            <a:defPPr>
              <a:defRPr lang="en-US"/>
            </a:defPPr>
            <a:lvl1pPr>
              <a:defRPr sz="1100"/>
            </a:lvl1pPr>
          </a:lstStyle>
          <a:p>
            <a:pPr algn="just"/>
            <a:r>
              <a:rPr lang="en-US" dirty="0">
                <a:latin typeface="Times New Roman" panose="02020603050405020304" pitchFamily="18" charset="0"/>
                <a:cs typeface="Times New Roman" panose="02020603050405020304" pitchFamily="18" charset="0"/>
              </a:rPr>
              <a:t>E. </a:t>
            </a:r>
            <a:r>
              <a:rPr lang="en-US" dirty="0" smtClean="0">
                <a:latin typeface="Times New Roman" panose="02020603050405020304" pitchFamily="18" charset="0"/>
                <a:cs typeface="Times New Roman" panose="02020603050405020304" pitchFamily="18" charset="0"/>
              </a:rPr>
              <a:t>Coli is a direct result of contamination with warm-blooded fecal matter. Typically direct contamination or runoff or drainage from poorly managed waste streams flowing into the water.</a:t>
            </a:r>
            <a:endParaRPr lang="en-US"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4583430" y="3698330"/>
            <a:ext cx="4533900" cy="584775"/>
          </a:xfrm>
          <a:prstGeom prst="rect">
            <a:avLst/>
          </a:prstGeom>
          <a:solidFill>
            <a:srgbClr val="00B050">
              <a:alpha val="60000"/>
            </a:srgbClr>
          </a:solidFill>
        </p:spPr>
        <p:txBody>
          <a:bodyPr wrap="square" rtlCol="0">
            <a:spAutoFit/>
          </a:bodyPr>
          <a:lstStyle>
            <a:defPPr>
              <a:defRPr lang="en-US"/>
            </a:defPPr>
            <a:lvl1pPr algn="ctr">
              <a:defRPr sz="1600" b="1" u="sng">
                <a:latin typeface="Times New Roman" panose="02020603050405020304" pitchFamily="18" charset="0"/>
                <a:cs typeface="Times New Roman" panose="02020603050405020304" pitchFamily="18" charset="0"/>
              </a:defRPr>
            </a:lvl1pPr>
          </a:lstStyle>
          <a:p>
            <a:r>
              <a:rPr lang="en-US" dirty="0"/>
              <a:t>Fish and </a:t>
            </a:r>
            <a:r>
              <a:rPr lang="en-US" dirty="0" err="1"/>
              <a:t>Macroinvertebrate</a:t>
            </a:r>
            <a:r>
              <a:rPr lang="en-US" dirty="0"/>
              <a:t> Index of Biotic Integrity (IBI)</a:t>
            </a:r>
          </a:p>
        </p:txBody>
      </p:sp>
    </p:spTree>
    <p:extLst>
      <p:ext uri="{BB962C8B-B14F-4D97-AF65-F5344CB8AC3E}">
        <p14:creationId xmlns:p14="http://schemas.microsoft.com/office/powerpoint/2010/main" val="876223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3027</TotalTime>
  <Words>5619</Words>
  <Application>Microsoft Office PowerPoint</Application>
  <PresentationFormat>On-screen Show (4:3)</PresentationFormat>
  <Paragraphs>570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ODENKIRK</dc:creator>
  <cp:lastModifiedBy>RACHEL ODENKIRK</cp:lastModifiedBy>
  <cp:revision>132</cp:revision>
  <cp:lastPrinted>2015-06-01T17:07:59Z</cp:lastPrinted>
  <dcterms:created xsi:type="dcterms:W3CDTF">2015-05-14T13:45:40Z</dcterms:created>
  <dcterms:modified xsi:type="dcterms:W3CDTF">2015-06-10T18:09:03Z</dcterms:modified>
</cp:coreProperties>
</file>